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názvu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12" name="Text úrovně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13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názvu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21" name="Text úrovně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22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názvu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Text názvu</a:t>
            </a:r>
          </a:p>
        </p:txBody>
      </p:sp>
      <p:sp>
        <p:nvSpPr>
          <p:cNvPr id="30" name="Text úrovně 1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31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názvu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39" name="Text úrovně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40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názvu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48" name="Text úrovně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 názvu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58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názvu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Text názvu</a:t>
            </a:r>
          </a:p>
        </p:txBody>
      </p:sp>
      <p:sp>
        <p:nvSpPr>
          <p:cNvPr id="73" name="Text úrovně 1…"/>
          <p:cNvSpPr txBox="1">
            <a:spLocks noGrp="1"/>
          </p:cNvSpPr>
          <p:nvPr>
            <p:ph type="body" sz="quarter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názvu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Text názvu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Text úrovně 1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85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názvu"/>
          <p:cNvSpPr txBox="1">
            <a:spLocks noGrp="1"/>
          </p:cNvSpPr>
          <p:nvPr>
            <p:ph type="title"/>
          </p:nvPr>
        </p:nvSpPr>
        <p:spPr>
          <a:xfrm>
            <a:off x="914400" y="138112"/>
            <a:ext cx="16459200" cy="2262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 názvu</a:t>
            </a:r>
          </a:p>
        </p:txBody>
      </p:sp>
      <p:sp>
        <p:nvSpPr>
          <p:cNvPr id="3" name="Text úrovně 1…"/>
          <p:cNvSpPr txBox="1">
            <a:spLocks noGrp="1"/>
          </p:cNvSpPr>
          <p:nvPr>
            <p:ph type="body" idx="1"/>
          </p:nvPr>
        </p:nvSpPr>
        <p:spPr>
          <a:xfrm>
            <a:off x="914400" y="2400300"/>
            <a:ext cx="16459200" cy="788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4" name="Číslo snímku"/>
          <p:cNvSpPr txBox="1">
            <a:spLocks noGrp="1"/>
          </p:cNvSpPr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Freeform 3"/>
          <p:cNvSpPr/>
          <p:nvPr/>
        </p:nvSpPr>
        <p:spPr>
          <a:xfrm>
            <a:off x="9923853" y="0"/>
            <a:ext cx="8364147" cy="1028700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5" name="Freeform 4"/>
          <p:cNvSpPr/>
          <p:nvPr/>
        </p:nvSpPr>
        <p:spPr>
          <a:xfrm rot="5400000">
            <a:off x="4293566" y="3600450"/>
            <a:ext cx="10287001" cy="30861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6" name="Freeform 5"/>
          <p:cNvSpPr/>
          <p:nvPr/>
        </p:nvSpPr>
        <p:spPr>
          <a:xfrm>
            <a:off x="444457" y="9324917"/>
            <a:ext cx="2909137" cy="67473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7" name="TextBox 6"/>
          <p:cNvSpPr txBox="1"/>
          <p:nvPr/>
        </p:nvSpPr>
        <p:spPr>
          <a:xfrm>
            <a:off x="486333" y="866775"/>
            <a:ext cx="5239643" cy="1444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1800"/>
              </a:lnSpc>
              <a:defRPr sz="8400" b="1"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r>
              <a:t>DOPRAVA</a:t>
            </a:r>
          </a:p>
        </p:txBody>
      </p:sp>
      <p:sp>
        <p:nvSpPr>
          <p:cNvPr id="98" name="TextBox 7"/>
          <p:cNvSpPr txBox="1"/>
          <p:nvPr/>
        </p:nvSpPr>
        <p:spPr>
          <a:xfrm>
            <a:off x="585552" y="2564320"/>
            <a:ext cx="8035281" cy="1895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7600"/>
              </a:lnSpc>
              <a:defRPr sz="54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V PARDUBICKÉM KRAJI</a:t>
            </a:r>
          </a:p>
          <a:p>
            <a:pPr>
              <a:lnSpc>
                <a:spcPts val="7600"/>
              </a:lnSpc>
              <a:defRPr sz="54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V ROCE 2024</a:t>
            </a:r>
          </a:p>
        </p:txBody>
      </p:sp>
      <p:sp>
        <p:nvSpPr>
          <p:cNvPr id="99" name="TextBox 8"/>
          <p:cNvSpPr txBox="1"/>
          <p:nvPr/>
        </p:nvSpPr>
        <p:spPr>
          <a:xfrm>
            <a:off x="585553" y="5668255"/>
            <a:ext cx="8657667" cy="1021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4100"/>
              </a:lnSpc>
              <a:defRPr sz="29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ZDENĚK SEMORÁD,</a:t>
            </a:r>
          </a:p>
          <a:p>
            <a:pPr>
              <a:lnSpc>
                <a:spcPts val="4100"/>
              </a:lnSpc>
              <a:defRPr sz="29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VEDOUCÍ ODBORU DOPRAVY KÚ PK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3"/>
          <p:cNvSpPr/>
          <p:nvPr/>
        </p:nvSpPr>
        <p:spPr>
          <a:xfrm>
            <a:off x="9923853" y="5143500"/>
            <a:ext cx="8364147" cy="51435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2" name="Freeform 5"/>
          <p:cNvSpPr/>
          <p:nvPr/>
        </p:nvSpPr>
        <p:spPr>
          <a:xfrm>
            <a:off x="9923853" y="0"/>
            <a:ext cx="8364147" cy="51435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3" name="Freeform 6"/>
          <p:cNvSpPr/>
          <p:nvPr/>
        </p:nvSpPr>
        <p:spPr>
          <a:xfrm rot="5400000">
            <a:off x="4293566" y="3600450"/>
            <a:ext cx="10287001" cy="30861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6" name="TextBox 9"/>
          <p:cNvSpPr txBox="1"/>
          <p:nvPr/>
        </p:nvSpPr>
        <p:spPr>
          <a:xfrm>
            <a:off x="612135" y="1595440"/>
            <a:ext cx="8296800" cy="70961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V UPLYNULÝCH LETECH DAL PARDUBICKÝ KRAJ VEŘEJNÝ SLIB, ŽE UVOLNÍ VÍCE PENĚZ                  NA OPRAVY SILNIC II. A III. TŘÍDY.</a:t>
            </a:r>
          </a:p>
          <a:p>
            <a:pPr>
              <a:lnSpc>
                <a:spcPts val="3500"/>
              </a:lnSpc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endParaRPr dirty="0"/>
          </a:p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LONI VYNALOŽIL NA INVESTICE TÉMĚŘ                   3 MILIARDY KORUN. </a:t>
            </a:r>
          </a:p>
          <a:p>
            <a:pPr>
              <a:lnSpc>
                <a:spcPts val="3500"/>
              </a:lnSpc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endParaRPr dirty="0"/>
          </a:p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LETOS TO JSOU V SOUČTU TAKÉ SKORO                   3 MILIARDY KORUN. </a:t>
            </a:r>
          </a:p>
          <a:p>
            <a:pPr>
              <a:lnSpc>
                <a:spcPts val="3500"/>
              </a:lnSpc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endParaRPr dirty="0"/>
          </a:p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Z TOHO PŘES PŮL MILIARDY KORUN CHCEME POUŽÍT  V  LETECH 2024/2025 POUZE NA MOSTY.</a:t>
            </a:r>
          </a:p>
          <a:p>
            <a:pPr>
              <a:lnSpc>
                <a:spcPts val="3500"/>
              </a:lnSpc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endParaRPr dirty="0"/>
          </a:p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V TOMTO ROCE SE REALIZUJE PŘES 100 PROJEKTŮ,               U DALŠÍCH 80 SE PRACUJE NA PŘÍPRAVĚ.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Freeform 3"/>
          <p:cNvSpPr/>
          <p:nvPr/>
        </p:nvSpPr>
        <p:spPr>
          <a:xfrm>
            <a:off x="9923853" y="5143500"/>
            <a:ext cx="8364147" cy="51435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9" name="Freeform 5"/>
          <p:cNvSpPr/>
          <p:nvPr/>
        </p:nvSpPr>
        <p:spPr>
          <a:xfrm>
            <a:off x="9923853" y="0"/>
            <a:ext cx="8364147" cy="51435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0" name="Freeform 6"/>
          <p:cNvSpPr/>
          <p:nvPr/>
        </p:nvSpPr>
        <p:spPr>
          <a:xfrm rot="5400000">
            <a:off x="4293566" y="3600450"/>
            <a:ext cx="10287001" cy="30861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3" name="TextBox 9"/>
          <p:cNvSpPr txBox="1"/>
          <p:nvPr/>
        </p:nvSpPr>
        <p:spPr>
          <a:xfrm>
            <a:off x="612135" y="2309822"/>
            <a:ext cx="8296800" cy="53181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FINANCUJEME Z VLASTNÍCH ZDROJŮ, EVROPSKÝCH DOTACÍ (IROP, INTERREG)</a:t>
            </a:r>
            <a:br>
              <a:rPr lang="cs-CZ" dirty="0"/>
            </a:br>
            <a:r>
              <a:rPr dirty="0"/>
              <a:t>A Z PENĚZ STÁTU.              </a:t>
            </a:r>
          </a:p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endParaRPr dirty="0"/>
          </a:p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TOP PROJEKTY PRO ROK 2024: OTEVŘENÍ OBCHVATŮ ROKYTNA (ČERVEN) A DAŠIC (KONEC SRPNA).</a:t>
            </a:r>
          </a:p>
          <a:p>
            <a:pPr>
              <a:lnSpc>
                <a:spcPts val="3500"/>
              </a:lnSpc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endParaRPr dirty="0"/>
          </a:p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DÁLE ZAHÁJENÍ OPRAVY WONKOVA MOSTU, MODERNIZACE SILNIC II/337 TŘEMOŠNICE – HRANICE KRAJE A II/324 STARÉ HRADIŠTĚ – HROBICE (PRŮTAH).</a:t>
            </a:r>
            <a:r>
              <a:rPr dirty="0">
                <a:solidFill>
                  <a:srgbClr val="FF4D00"/>
                </a:solidFill>
              </a:rPr>
              <a:t> 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Freeform 3"/>
          <p:cNvSpPr/>
          <p:nvPr/>
        </p:nvSpPr>
        <p:spPr>
          <a:xfrm>
            <a:off x="9923853" y="5143500"/>
            <a:ext cx="8364147" cy="51435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6" name="Freeform 5"/>
          <p:cNvSpPr/>
          <p:nvPr/>
        </p:nvSpPr>
        <p:spPr>
          <a:xfrm>
            <a:off x="9923853" y="0"/>
            <a:ext cx="8364147" cy="51435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7" name="Freeform 6"/>
          <p:cNvSpPr/>
          <p:nvPr/>
        </p:nvSpPr>
        <p:spPr>
          <a:xfrm rot="5400000">
            <a:off x="4293566" y="3600450"/>
            <a:ext cx="10287001" cy="30861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0" name="TextBox 9"/>
          <p:cNvSpPr txBox="1"/>
          <p:nvPr/>
        </p:nvSpPr>
        <p:spPr>
          <a:xfrm>
            <a:off x="612135" y="2039940"/>
            <a:ext cx="8296800" cy="62071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AKTUÁLNĚ SE PŘIPRAVUJE ROZPOČET NA ROK 2025.</a:t>
            </a:r>
          </a:p>
          <a:p>
            <a:pPr>
              <a:lnSpc>
                <a:spcPts val="3500"/>
              </a:lnSpc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endParaRPr dirty="0"/>
          </a:p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BUDEME POKRAČOVAT V NASTOLE</a:t>
            </a:r>
            <a:r>
              <a:rPr lang="cs-CZ" dirty="0"/>
              <a:t>N</a:t>
            </a:r>
            <a:r>
              <a:rPr dirty="0"/>
              <a:t>ÉM TEMPU OPRAV.</a:t>
            </a:r>
          </a:p>
          <a:p>
            <a:pPr>
              <a:lnSpc>
                <a:spcPts val="3500"/>
              </a:lnSpc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endParaRPr dirty="0"/>
          </a:p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V ROCE 2025 CHCEME ZAČÍT STAVĚT PRVNÍ DŘEVOBETONOVÝ MOST V PARDUBICKÉM KRAJI - PILOTNÍ PROJEKT BUDE V DOLNÍ ČERMNÉ.</a:t>
            </a:r>
          </a:p>
          <a:p>
            <a:pPr>
              <a:lnSpc>
                <a:spcPts val="3500"/>
              </a:lnSpc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endParaRPr dirty="0"/>
          </a:p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CHCEME VIDĚT, ZDA OPRAVDU BUDE RYCHLEJŠÍ NA INSTALACI, LEVNĚJŠÍ A SPLNÍ POŽADAVKY    NA SNÍŽENÍ EKOLOGICKÝCH DOPADŮ. O TOM SE DNES DOZVÍTE VÍCE Z DALŠÍ PREZENTACE.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Freeform 3"/>
          <p:cNvSpPr/>
          <p:nvPr/>
        </p:nvSpPr>
        <p:spPr>
          <a:xfrm>
            <a:off x="9923853" y="5143500"/>
            <a:ext cx="8364147" cy="51435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3" name="Freeform 5"/>
          <p:cNvSpPr/>
          <p:nvPr/>
        </p:nvSpPr>
        <p:spPr>
          <a:xfrm>
            <a:off x="9923853" y="0"/>
            <a:ext cx="8364147" cy="51435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4" name="Freeform 6"/>
          <p:cNvSpPr/>
          <p:nvPr/>
        </p:nvSpPr>
        <p:spPr>
          <a:xfrm rot="5400000">
            <a:off x="4293566" y="3600450"/>
            <a:ext cx="10287001" cy="30861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7" name="TextBox 9"/>
          <p:cNvSpPr txBox="1"/>
          <p:nvPr/>
        </p:nvSpPr>
        <p:spPr>
          <a:xfrm>
            <a:off x="612135" y="1817690"/>
            <a:ext cx="8296800" cy="66516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MÍSTY MÁME KVŮLI NADMĚRNÉ ZÁTĚŽI OPRAVDU PONIČENÉ SILNICE A NEMŮŽEME ČEKAT NA DOKONČENÍ DÁLNICE.</a:t>
            </a:r>
          </a:p>
          <a:p>
            <a:pPr>
              <a:lnSpc>
                <a:spcPts val="3500"/>
              </a:lnSpc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endParaRPr dirty="0"/>
          </a:p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NĚKDE TEDY DĚLÁME NUTNÉ DOČASNÉ OPRAVY V PŘEDSTIHU - NAPŘÍKLAD JAROŠOV.</a:t>
            </a:r>
          </a:p>
          <a:p>
            <a:pPr>
              <a:lnSpc>
                <a:spcPts val="3500"/>
              </a:lnSpc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endParaRPr dirty="0"/>
          </a:p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PO VYBUDOVÁNÍ DÁLNICE JE VÝZVOU NEJENOM OPRAVIT CO NEJDŘÍV VŠECHNY PONIČENÉ SILNICE, ALE TAKÉ PŘIJÍT S FÉROVÝM SYSTÉMEM, JAK ZAKÁZAT TRANZITNÍ DOPRAVU                          V PŘETÍŽENÝCH ČÁSTECH REGIONU.</a:t>
            </a:r>
          </a:p>
          <a:p>
            <a:pPr>
              <a:lnSpc>
                <a:spcPts val="3500"/>
              </a:lnSpc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endParaRPr dirty="0"/>
          </a:p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SITUACE JE SLOŽITÁ, SNAŽÍME SE TO LIDEM VYSVĚTLOVAT A REAGOVAT NA PODNĚTY OBCÍ.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Freeform 3"/>
          <p:cNvSpPr/>
          <p:nvPr/>
        </p:nvSpPr>
        <p:spPr>
          <a:xfrm>
            <a:off x="9923853" y="5143500"/>
            <a:ext cx="8364147" cy="51435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0" name="Freeform 5"/>
          <p:cNvSpPr/>
          <p:nvPr/>
        </p:nvSpPr>
        <p:spPr>
          <a:xfrm>
            <a:off x="9923853" y="0"/>
            <a:ext cx="8364147" cy="51435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1" name="Freeform 6"/>
          <p:cNvSpPr/>
          <p:nvPr/>
        </p:nvSpPr>
        <p:spPr>
          <a:xfrm rot="5400000">
            <a:off x="4293566" y="3600450"/>
            <a:ext cx="10287001" cy="30861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4" name="TextBox 9"/>
          <p:cNvSpPr txBox="1"/>
          <p:nvPr/>
        </p:nvSpPr>
        <p:spPr>
          <a:xfrm>
            <a:off x="612135" y="2237100"/>
            <a:ext cx="8296800" cy="62071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ZA DŮLEŽITÉ POVAŽUJI, ŽE MÁME SPOLEHLIVÉ PARTNERY V MINISTERSTVU DOPRAVY A ŘSD.</a:t>
            </a:r>
          </a:p>
          <a:p>
            <a:pPr>
              <a:lnSpc>
                <a:spcPts val="3500"/>
              </a:lnSpc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endParaRPr dirty="0"/>
          </a:p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PO DOKONČENÍ DÁLNICE V ÚSEKU OPATOVICE - ČASY SE NYNÍ OPRAVUJE 8 NÁVOZOVÝCH TRAS.</a:t>
            </a:r>
          </a:p>
          <a:p>
            <a:pPr>
              <a:lnSpc>
                <a:spcPts val="3500"/>
              </a:lnSpc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endParaRPr dirty="0"/>
          </a:p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NA PŘÍŠTÍ ROK S ŘSD PLÁNUJEME DALŠÍCH 11.</a:t>
            </a:r>
          </a:p>
          <a:p>
            <a:pPr>
              <a:lnSpc>
                <a:spcPts val="3500"/>
              </a:lnSpc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endParaRPr dirty="0"/>
          </a:p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NÁROČNÉ NA KOORDINACI A ZACHOVÁNÍ DOPRAVNÍ OBSLUŽNOSTI.</a:t>
            </a:r>
          </a:p>
          <a:p>
            <a:pPr>
              <a:lnSpc>
                <a:spcPts val="3500"/>
              </a:lnSpc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endParaRPr dirty="0"/>
          </a:p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SITUACI KOMPLIKUJE FAKT, ŽE DO LOMŮ BUDE PŘÍŠTÍ ROKY JEZDIT HODNĚ TĚŽKÉ TECHNIKY        A SILNICE BUDOU DEGRADOVAT.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Freeform 3"/>
          <p:cNvSpPr/>
          <p:nvPr/>
        </p:nvSpPr>
        <p:spPr>
          <a:xfrm>
            <a:off x="10320202" y="5143500"/>
            <a:ext cx="7967798" cy="51435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7" name="Freeform 5"/>
          <p:cNvSpPr/>
          <p:nvPr/>
        </p:nvSpPr>
        <p:spPr>
          <a:xfrm>
            <a:off x="9923853" y="0"/>
            <a:ext cx="8364147" cy="51435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8" name="Freeform 6"/>
          <p:cNvSpPr/>
          <p:nvPr/>
        </p:nvSpPr>
        <p:spPr>
          <a:xfrm rot="5400000">
            <a:off x="4293566" y="3600450"/>
            <a:ext cx="10287001" cy="30861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1" name="TextBox 9"/>
          <p:cNvSpPr txBox="1"/>
          <p:nvPr/>
        </p:nvSpPr>
        <p:spPr>
          <a:xfrm>
            <a:off x="612135" y="1817689"/>
            <a:ext cx="8296800" cy="7152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3500"/>
              </a:lnSpc>
            </a:pPr>
            <a:endParaRPr dirty="0"/>
          </a:p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ROZSAH DOPRAVNÍ OBSLUŽNOSTI                           V AUTOBUSOVÉ DOPRAVĚ SE ROČNĚ POHYBUJE   NA ÚROVNI OKOLO 16,5 - 16,6 MILIONŮ KM.</a:t>
            </a:r>
          </a:p>
          <a:p>
            <a:pPr>
              <a:lnSpc>
                <a:spcPts val="3500"/>
              </a:lnSpc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endParaRPr dirty="0"/>
          </a:p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NÁKLADY V LETOŠNÍM ROCE ČINÍ CCA 523 MILIONŮ KORUN.</a:t>
            </a:r>
          </a:p>
          <a:p>
            <a:pPr>
              <a:lnSpc>
                <a:spcPts val="3500"/>
              </a:lnSpc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endParaRPr dirty="0"/>
          </a:p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V OBLASTI AUTOBUSOVÉ DOPRAVY JE SITUACE STABILNÍ. DOPRAVCI ŘÁDNĚ ZAJIŠŤUJÍ SJEDNANÉ SMLUVNÍ VÝKONY.</a:t>
            </a:r>
          </a:p>
          <a:p>
            <a:pPr>
              <a:lnSpc>
                <a:spcPts val="3500"/>
              </a:lnSpc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endParaRPr dirty="0"/>
          </a:p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DROBNÉ PROBLÉMY SOUVISÍ S UZAVÍRKOVOU ČINNOSTÍ KOMUNIKACÍ, A TO PŘEDEVŠÍM</a:t>
            </a:r>
            <a:br>
              <a:rPr lang="cs-CZ" dirty="0"/>
            </a:br>
            <a:r>
              <a:rPr dirty="0"/>
              <a:t>V OKOLÍ VÝSTAVBY D35.</a:t>
            </a:r>
          </a:p>
          <a:p>
            <a:pPr>
              <a:lnSpc>
                <a:spcPts val="3500"/>
              </a:lnSpc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endParaRPr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Freeform 3"/>
          <p:cNvSpPr/>
          <p:nvPr/>
        </p:nvSpPr>
        <p:spPr>
          <a:xfrm>
            <a:off x="10320202" y="5143500"/>
            <a:ext cx="7967798" cy="51435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4" name="Freeform 5"/>
          <p:cNvSpPr/>
          <p:nvPr/>
        </p:nvSpPr>
        <p:spPr>
          <a:xfrm>
            <a:off x="9923853" y="0"/>
            <a:ext cx="8364147" cy="51435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5" name="Freeform 6"/>
          <p:cNvSpPr/>
          <p:nvPr/>
        </p:nvSpPr>
        <p:spPr>
          <a:xfrm rot="5400000">
            <a:off x="4293566" y="3600450"/>
            <a:ext cx="10287001" cy="30861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8" name="TextBox 9"/>
          <p:cNvSpPr txBox="1"/>
          <p:nvPr/>
        </p:nvSpPr>
        <p:spPr>
          <a:xfrm>
            <a:off x="586133" y="2571750"/>
            <a:ext cx="8296800" cy="62071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V ŽELEZNIČNÍ DOPRAVĚ LETOS DOŠLO                    K NÁRŮSTU DOPRAVNÍ OBSLUŽNOSTI Z 5,02 MILIONU VLAKOVÝCH KILOMETRŮ NA 5,10 MILIONU. </a:t>
            </a:r>
          </a:p>
          <a:p>
            <a:pPr>
              <a:lnSpc>
                <a:spcPts val="3500"/>
              </a:lnSpc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endParaRPr dirty="0"/>
          </a:p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PARDUBICKÝ KRAJ LETOS ZAPLATÍ ZA ŽELEZNIČNÍ DOPRAVU 868 MILIONŮ KORUN.</a:t>
            </a:r>
          </a:p>
          <a:p>
            <a:pPr>
              <a:lnSpc>
                <a:spcPts val="3500"/>
              </a:lnSpc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endParaRPr dirty="0"/>
          </a:p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PRAVIDELNÁ MODERNIZACE VLAKOVÝCH SOUPRAV. LETOS NA TRATI PARDUBICE – CHRUDIM – HAVLÍČKŮV BROD, KDE CESTUJÍCÍ VOZÍ HNED SEDM NOVÝCH MODERNÍCH MOTOROVÝCH JEDNOTEK REGIOFOX. 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Freeform 3"/>
          <p:cNvSpPr/>
          <p:nvPr/>
        </p:nvSpPr>
        <p:spPr>
          <a:xfrm>
            <a:off x="10320202" y="5143500"/>
            <a:ext cx="7967798" cy="51435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1" name="Freeform 5"/>
          <p:cNvSpPr/>
          <p:nvPr/>
        </p:nvSpPr>
        <p:spPr>
          <a:xfrm>
            <a:off x="9923853" y="0"/>
            <a:ext cx="8364147" cy="51435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2" name="Freeform 6"/>
          <p:cNvSpPr/>
          <p:nvPr/>
        </p:nvSpPr>
        <p:spPr>
          <a:xfrm rot="5400000">
            <a:off x="4293566" y="3600450"/>
            <a:ext cx="10287001" cy="30861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5" name="TextBox 9"/>
          <p:cNvSpPr txBox="1"/>
          <p:nvPr/>
        </p:nvSpPr>
        <p:spPr>
          <a:xfrm>
            <a:off x="612135" y="2237100"/>
            <a:ext cx="8296800" cy="66516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3500"/>
              </a:lnSpc>
            </a:pPr>
            <a:endParaRPr dirty="0"/>
          </a:p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VEŘEJNOU DOPRAVU V KRAJI DOPLŇUJE POPTÁVKOVÁ DOPRAVA #ZKUSBUS. </a:t>
            </a:r>
          </a:p>
          <a:p>
            <a:pPr>
              <a:lnSpc>
                <a:spcPts val="3500"/>
              </a:lnSpc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endParaRPr dirty="0"/>
          </a:p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PILOTNÍ PROJEKT BĚŽÍ NA SVITAVSKU,                CESTUJÍCÍ SI SAMI URČUJÍ JÍZDNÍ ŘÁD I VÝSTUPNÍ                   A NÁSTUPNÍ STANICI.</a:t>
            </a:r>
          </a:p>
          <a:p>
            <a:pPr>
              <a:lnSpc>
                <a:spcPts val="3500"/>
              </a:lnSpc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endParaRPr dirty="0"/>
          </a:p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JSME JEDNÍM Z PRVNÍCH REGIONŮ, KDE SE POPTÁVKOVÁ DOPRAVA TESTUJE. </a:t>
            </a:r>
          </a:p>
          <a:p>
            <a:pPr>
              <a:lnSpc>
                <a:spcPts val="3500"/>
              </a:lnSpc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endParaRPr dirty="0"/>
          </a:p>
          <a:p>
            <a:pPr marL="539753" lvl="1" indent="-269875">
              <a:lnSpc>
                <a:spcPts val="3500"/>
              </a:lnSpc>
              <a:buSzPct val="100000"/>
              <a:buFont typeface="Arial"/>
              <a:buChar char="•"/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ZÁJEM PRAVIDELNĚ MONITORUJEME                       A VYHODNOCUJEME.</a:t>
            </a:r>
          </a:p>
          <a:p>
            <a:pPr>
              <a:lnSpc>
                <a:spcPts val="3500"/>
              </a:lnSpc>
              <a:defRPr sz="2500" b="1">
                <a:latin typeface="Open Sans Bold"/>
                <a:ea typeface="Open Sans Bold"/>
                <a:cs typeface="Open Sans Bold"/>
                <a:sym typeface="Open Sans Bold"/>
              </a:defRPr>
            </a:pP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515</Words>
  <Application>Microsoft Office PowerPoint</Application>
  <PresentationFormat>Vlastní</PresentationFormat>
  <Paragraphs>63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Zuzana Zlinská</dc:creator>
  <cp:lastModifiedBy>Zuzana Zlinská</cp:lastModifiedBy>
  <cp:revision>3</cp:revision>
  <dcterms:modified xsi:type="dcterms:W3CDTF">2024-09-04T15:01:12Z</dcterms:modified>
</cp:coreProperties>
</file>