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2.xml" ContentType="application/vnd.openxmlformats-officedocument.presentationml.slideMaster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6.xml" ContentType="application/vnd.openxmlformats-officedocument.presentationml.slideLayout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15"/>
  </p:notesMasterIdLst>
  <p:handoutMasterIdLst>
    <p:handoutMasterId r:id="rId16"/>
  </p:handoutMasterIdLst>
  <p:sldIdLst>
    <p:sldId id="257" r:id="rId3"/>
    <p:sldId id="340" r:id="rId4"/>
    <p:sldId id="377" r:id="rId5"/>
    <p:sldId id="334" r:id="rId6"/>
    <p:sldId id="345" r:id="rId7"/>
    <p:sldId id="346" r:id="rId8"/>
    <p:sldId id="347" r:id="rId9"/>
    <p:sldId id="348" r:id="rId10"/>
    <p:sldId id="379" r:id="rId11"/>
    <p:sldId id="380" r:id="rId12"/>
    <p:sldId id="381" r:id="rId13"/>
    <p:sldId id="323" r:id="rId14"/>
  </p:sldIdLst>
  <p:sldSz cx="12192000" cy="6858000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oh Michal" initials="RM" lastIdx="14" clrIdx="0"/>
  <p:cmAuthor id="1" name="Vítěz Michal, Ing., MBA" initials="VMIM" lastIdx="6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FDB"/>
    <a:srgbClr val="002664"/>
    <a:srgbClr val="009FDA"/>
    <a:srgbClr val="ECEC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99D6C0-3F96-4C38-B290-33C5E782A7BD}" v="19" dt="2024-09-02T13:08:55.9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734" autoAdjust="0"/>
    <p:restoredTop sz="93759" autoAdjust="0"/>
  </p:normalViewPr>
  <p:slideViewPr>
    <p:cSldViewPr snapToGrid="0">
      <p:cViewPr varScale="1">
        <p:scale>
          <a:sx n="109" d="100"/>
          <a:sy n="109" d="100"/>
        </p:scale>
        <p:origin x="1264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commentAuthors" Target="commentAuthors.xml"/><Relationship Id="rId25" Type="http://schemas.openxmlformats.org/officeDocument/2006/relationships/customXml" Target="../customXml/item3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customXml" Target="../customXml/item2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customXml" Target="../customXml/item1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4A05E5-67D9-4A5C-892B-1D3DAB23C84E}" type="datetimeFigureOut">
              <a:rPr lang="cs-CZ" smtClean="0"/>
              <a:t>03.09.2024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459D40-4530-454F-8C54-5F5175CFA6D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587514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0246A0-2228-6240-B4F1-811A421CC831}" type="datetimeFigureOut">
              <a:rPr lang="cs-CZ" smtClean="0"/>
              <a:t>03.09.2024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761206-BD8B-3548-80A0-728F5A1F6F2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57832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400" noProof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761206-BD8B-3548-80A0-728F5A1F6F2C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436970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761206-BD8B-3548-80A0-728F5A1F6F2C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442257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cs-CZ" dirty="0"/>
            </a:br>
            <a:br>
              <a:rPr lang="cs-CZ" dirty="0"/>
            </a:b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35258-1F60-4490-B62B-C299184D8EF0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68503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761206-BD8B-3548-80A0-728F5A1F6F2C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62817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2C6D0CF-0610-4475-B7B6-19205A8391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640F75ED-7923-4E5F-B8C5-38BC9513F9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F2702B8-6B42-4704-91A1-1CB1E63CE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88579-F35A-4230-87E6-78526C0737F2}" type="datetimeFigureOut">
              <a:rPr lang="cs-CZ" smtClean="0"/>
              <a:t>03.09.2024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D368E3F-6FC2-4A91-8A93-FF91CE193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FD0BADF-A51B-4748-AB06-ED991D80B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BDDAD-CBE1-4BD5-B1E9-42DDEB3BFA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15984241"/>
      </p:ext>
    </p:extLst>
  </p:cSld>
  <p:clrMapOvr>
    <a:masterClrMapping/>
  </p:clrMapOvr>
  <p:transition spd="med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3BAAAF4-5320-4752-8436-CEB9EAD1B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CBEEABA-AD01-45F0-9ACA-83A9F52791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604B11D-A96B-4D09-BDA8-6BEBF62F2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88579-F35A-4230-87E6-78526C0737F2}" type="datetimeFigureOut">
              <a:rPr lang="cs-CZ" smtClean="0"/>
              <a:t>03.09.2024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0159C83-B10D-4E0E-B146-EC60BF1C4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E981CC1-6364-4EE4-9DB6-88A93F27E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BDDAD-CBE1-4BD5-B1E9-42DDEB3BFA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4255374"/>
      </p:ext>
    </p:extLst>
  </p:cSld>
  <p:clrMapOvr>
    <a:masterClrMapping/>
  </p:clrMapOvr>
  <p:transition spd="med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FEEFC37-CFA0-46A1-A4C6-041A8892F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7B5A977-092D-4480-9399-B0B8E4A471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8204F10-4C8F-4912-A0EC-FD18A01E0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88579-F35A-4230-87E6-78526C0737F2}" type="datetimeFigureOut">
              <a:rPr lang="cs-CZ" smtClean="0"/>
              <a:t>03.09.2024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21B30CE-4358-401D-8583-1DF523D10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0435268-229D-4914-96D5-1A58F0FA6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BDDAD-CBE1-4BD5-B1E9-42DDEB3BFA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04517388"/>
      </p:ext>
    </p:extLst>
  </p:cSld>
  <p:clrMapOvr>
    <a:masterClrMapping/>
  </p:clrMapOvr>
  <p:transition spd="med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93C5ACD-52C4-49D6-A686-7F8B13E98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E3455E4-5B27-4B3A-9F4E-1B9100EE54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663FB4EC-23D2-42B2-AD5D-4B8AF143C4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3CD9721-92A5-49A5-B906-85CBF6B18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88579-F35A-4230-87E6-78526C0737F2}" type="datetimeFigureOut">
              <a:rPr lang="cs-CZ" smtClean="0"/>
              <a:t>03.09.2024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8CBD19B-E14E-4917-86FC-AAF3E4302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0B97CAF-E5FA-435A-A766-07934D4A9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BDDAD-CBE1-4BD5-B1E9-42DDEB3BFA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08360577"/>
      </p:ext>
    </p:extLst>
  </p:cSld>
  <p:clrMapOvr>
    <a:masterClrMapping/>
  </p:clrMapOvr>
  <p:transition spd="med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19ED2AB-E88E-4E95-A573-086490D74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66B75C9-DAF8-4475-A5FA-82C281E9D7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4C8064B4-2778-4080-9D86-FC6F9F9D1F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79FCB6A0-A945-433A-9E9A-613F1A0F32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939CD039-62FA-4362-BFA4-7B03AB970D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E96F4231-B328-4A7D-97B9-9D6410E05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88579-F35A-4230-87E6-78526C0737F2}" type="datetimeFigureOut">
              <a:rPr lang="cs-CZ" smtClean="0"/>
              <a:t>03.09.2024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4CAE12A4-BCBC-4463-BB2A-283416F3C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C5D5E9D0-407C-467B-9623-AC7CD0E0B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BDDAD-CBE1-4BD5-B1E9-42DDEB3BFA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8776274"/>
      </p:ext>
    </p:extLst>
  </p:cSld>
  <p:clrMapOvr>
    <a:masterClrMapping/>
  </p:clrMapOvr>
  <p:transition spd="med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AAD0DC4-1648-4F27-980A-A618500E7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62F6407A-98D2-427D-B32D-9AE66A8A3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88579-F35A-4230-87E6-78526C0737F2}" type="datetimeFigureOut">
              <a:rPr lang="cs-CZ" smtClean="0"/>
              <a:t>03.09.2024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3E7E0882-A7D9-477B-9BB9-03EC97472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9B61DB5-00CF-40E9-ACF9-B2B9C7504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BDDAD-CBE1-4BD5-B1E9-42DDEB3BFA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57030583"/>
      </p:ext>
    </p:extLst>
  </p:cSld>
  <p:clrMapOvr>
    <a:masterClrMapping/>
  </p:clrMapOvr>
  <p:transition spd="med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F923E168-FAD3-4DEF-B0FD-A4288112E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88579-F35A-4230-87E6-78526C0737F2}" type="datetimeFigureOut">
              <a:rPr lang="cs-CZ" smtClean="0"/>
              <a:t>03.09.2024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5BF22EAA-FAD2-4288-83C3-7E0B03B31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EC585AA2-4A96-4862-B436-05AF654CA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BDDAD-CBE1-4BD5-B1E9-42DDEB3BFA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81282037"/>
      </p:ext>
    </p:extLst>
  </p:cSld>
  <p:clrMapOvr>
    <a:masterClrMapping/>
  </p:clrMapOvr>
  <p:transition spd="med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78DEE26-5F83-4C5C-AA62-E6BD92A83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3A2139C-C437-436D-A48C-839CD8702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2C597FB-39A7-4DFF-BF26-81B8AD835C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331D453-5CE6-4C59-B5ED-75A8AB2DC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88579-F35A-4230-87E6-78526C0737F2}" type="datetimeFigureOut">
              <a:rPr lang="cs-CZ" smtClean="0"/>
              <a:t>03.09.2024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2BBE53E-C887-422D-9850-0E9D9CC03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BEC4747-56FC-44DC-AB95-8C9C3BB8B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BDDAD-CBE1-4BD5-B1E9-42DDEB3BFA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1958739"/>
      </p:ext>
    </p:extLst>
  </p:cSld>
  <p:clrMapOvr>
    <a:masterClrMapping/>
  </p:clrMapOvr>
  <p:transition spd="med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776E908-218C-41E6-9EAC-3DA3523D2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94C86415-CABF-44E5-B2F3-CF207B202A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A503EB0D-0816-4A7B-9489-760F0134D6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8E0D243-EDDF-467A-89BE-82CD990ED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88579-F35A-4230-87E6-78526C0737F2}" type="datetimeFigureOut">
              <a:rPr lang="cs-CZ" smtClean="0"/>
              <a:t>03.09.2024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4A50BF2-5E6B-49D4-BBFB-0F54D1419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65319F6-0BF5-459C-AEDD-40F45A0C8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BDDAD-CBE1-4BD5-B1E9-42DDEB3BFA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50425732"/>
      </p:ext>
    </p:extLst>
  </p:cSld>
  <p:clrMapOvr>
    <a:masterClrMapping/>
  </p:clrMapOvr>
  <p:transition spd="med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0B54E16-3AA1-4D30-AA24-689C0BBA6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6089A5FF-3D03-4F5D-B8EE-DEE2EAA2F4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DB0FC7D-25EF-421B-ADA9-D35047111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88579-F35A-4230-87E6-78526C0737F2}" type="datetimeFigureOut">
              <a:rPr lang="cs-CZ" smtClean="0"/>
              <a:t>03.09.2024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C4C261A-90D5-48D4-AB87-006FBD304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F253350-250C-4C18-9425-EA89ACBCB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BDDAD-CBE1-4BD5-B1E9-42DDEB3BFA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75504526"/>
      </p:ext>
    </p:extLst>
  </p:cSld>
  <p:clrMapOvr>
    <a:masterClrMapping/>
  </p:clrMapOvr>
  <p:transition spd="med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206FD4C1-566F-496D-84F3-E8B918E3AE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A9670764-12B7-4067-A0CE-B4FACD15BE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0A1C58C-D211-4E6B-B161-00DD53E42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88579-F35A-4230-87E6-78526C0737F2}" type="datetimeFigureOut">
              <a:rPr lang="cs-CZ" smtClean="0"/>
              <a:t>03.09.2024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D8B5A1F-6179-4A3F-AF9F-BF906DE9F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47A32F4-C3D8-4D51-8132-F05EED064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BDDAD-CBE1-4BD5-B1E9-42DDEB3BFA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65109921"/>
      </p:ext>
    </p:extLst>
  </p:cSld>
  <p:clrMapOvr>
    <a:masterClrMapping/>
  </p:clrMapOvr>
  <p:transition spd="med"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2C6D0CF-0610-4475-B7B6-19205A8391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640F75ED-7923-4E5F-B8C5-38BC9513F9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F2702B8-6B42-4704-91A1-1CB1E63CE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88579-F35A-4230-87E6-78526C0737F2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03.09.2024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D368E3F-6FC2-4A91-8A93-FF91CE193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FD0BADF-A51B-4748-AB06-ED991D80B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BDDAD-CBE1-4BD5-B1E9-42DDEB3BFA57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804554"/>
      </p:ext>
    </p:extLst>
  </p:cSld>
  <p:clrMapOvr>
    <a:masterClrMapping/>
  </p:clrMapOvr>
  <p:transition spd="med"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3BAAAF4-5320-4752-8436-CEB9EAD1B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CBEEABA-AD01-45F0-9ACA-83A9F52791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604B11D-A96B-4D09-BDA8-6BEBF62F2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88579-F35A-4230-87E6-78526C0737F2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03.09.2024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0159C83-B10D-4E0E-B146-EC60BF1C4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E981CC1-6364-4EE4-9DB6-88A93F27E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BDDAD-CBE1-4BD5-B1E9-42DDEB3BFA57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852277"/>
      </p:ext>
    </p:extLst>
  </p:cSld>
  <p:clrMapOvr>
    <a:masterClrMapping/>
  </p:clrMapOvr>
  <p:transition spd="med"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FEEFC37-CFA0-46A1-A4C6-041A8892F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7B5A977-092D-4480-9399-B0B8E4A471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8204F10-4C8F-4912-A0EC-FD18A01E0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88579-F35A-4230-87E6-78526C0737F2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03.09.2024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21B30CE-4358-401D-8583-1DF523D10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0435268-229D-4914-96D5-1A58F0FA6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BDDAD-CBE1-4BD5-B1E9-42DDEB3BFA57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085086"/>
      </p:ext>
    </p:extLst>
  </p:cSld>
  <p:clrMapOvr>
    <a:masterClrMapping/>
  </p:clrMapOvr>
  <p:transition spd="med"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93C5ACD-52C4-49D6-A686-7F8B13E98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E3455E4-5B27-4B3A-9F4E-1B9100EE54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663FB4EC-23D2-42B2-AD5D-4B8AF143C4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3CD9721-92A5-49A5-B906-85CBF6B18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88579-F35A-4230-87E6-78526C0737F2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03.09.2024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8CBD19B-E14E-4917-86FC-AAF3E4302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0B97CAF-E5FA-435A-A766-07934D4A9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BDDAD-CBE1-4BD5-B1E9-42DDEB3BFA57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073333"/>
      </p:ext>
    </p:extLst>
  </p:cSld>
  <p:clrMapOvr>
    <a:masterClrMapping/>
  </p:clrMapOvr>
  <p:transition spd="med"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19ED2AB-E88E-4E95-A573-086490D74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66B75C9-DAF8-4475-A5FA-82C281E9D7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4C8064B4-2778-4080-9D86-FC6F9F9D1F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79FCB6A0-A945-433A-9E9A-613F1A0F32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939CD039-62FA-4362-BFA4-7B03AB970D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E96F4231-B328-4A7D-97B9-9D6410E05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88579-F35A-4230-87E6-78526C0737F2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03.09.2024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4CAE12A4-BCBC-4463-BB2A-283416F3C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C5D5E9D0-407C-467B-9623-AC7CD0E0B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BDDAD-CBE1-4BD5-B1E9-42DDEB3BFA57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485348"/>
      </p:ext>
    </p:extLst>
  </p:cSld>
  <p:clrMapOvr>
    <a:masterClrMapping/>
  </p:clrMapOvr>
  <p:transition spd="med"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AAD0DC4-1648-4F27-980A-A618500E7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62F6407A-98D2-427D-B32D-9AE66A8A3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88579-F35A-4230-87E6-78526C0737F2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03.09.2024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3E7E0882-A7D9-477B-9BB9-03EC97472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9B61DB5-00CF-40E9-ACF9-B2B9C7504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BDDAD-CBE1-4BD5-B1E9-42DDEB3BFA57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4708591"/>
      </p:ext>
    </p:extLst>
  </p:cSld>
  <p:clrMapOvr>
    <a:masterClrMapping/>
  </p:clrMapOvr>
  <p:transition spd="med"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F923E168-FAD3-4DEF-B0FD-A4288112E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88579-F35A-4230-87E6-78526C0737F2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03.09.2024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5BF22EAA-FAD2-4288-83C3-7E0B03B31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EC585AA2-4A96-4862-B436-05AF654CA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BDDAD-CBE1-4BD5-B1E9-42DDEB3BFA57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151122"/>
      </p:ext>
    </p:extLst>
  </p:cSld>
  <p:clrMapOvr>
    <a:masterClrMapping/>
  </p:clrMapOvr>
  <p:transition spd="med"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78DEE26-5F83-4C5C-AA62-E6BD92A83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3A2139C-C437-436D-A48C-839CD8702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2C597FB-39A7-4DFF-BF26-81B8AD835C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331D453-5CE6-4C59-B5ED-75A8AB2DC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88579-F35A-4230-87E6-78526C0737F2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03.09.2024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2BBE53E-C887-422D-9850-0E9D9CC03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BEC4747-56FC-44DC-AB95-8C9C3BB8B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BDDAD-CBE1-4BD5-B1E9-42DDEB3BFA57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294218"/>
      </p:ext>
    </p:extLst>
  </p:cSld>
  <p:clrMapOvr>
    <a:masterClrMapping/>
  </p:clrMapOvr>
  <p:transition spd="med"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776E908-218C-41E6-9EAC-3DA3523D2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94C86415-CABF-44E5-B2F3-CF207B202A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A503EB0D-0816-4A7B-9489-760F0134D6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8E0D243-EDDF-467A-89BE-82CD990ED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88579-F35A-4230-87E6-78526C0737F2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03.09.2024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4A50BF2-5E6B-49D4-BBFB-0F54D1419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65319F6-0BF5-459C-AEDD-40F45A0C8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BDDAD-CBE1-4BD5-B1E9-42DDEB3BFA57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2606435"/>
      </p:ext>
    </p:extLst>
  </p:cSld>
  <p:clrMapOvr>
    <a:masterClrMapping/>
  </p:clrMapOvr>
  <p:transition spd="med"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0B54E16-3AA1-4D30-AA24-689C0BBA6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6089A5FF-3D03-4F5D-B8EE-DEE2EAA2F4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DB0FC7D-25EF-421B-ADA9-D35047111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88579-F35A-4230-87E6-78526C0737F2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03.09.2024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C4C261A-90D5-48D4-AB87-006FBD304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F253350-250C-4C18-9425-EA89ACBCB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BDDAD-CBE1-4BD5-B1E9-42DDEB3BFA57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741829"/>
      </p:ext>
    </p:extLst>
  </p:cSld>
  <p:clrMapOvr>
    <a:masterClrMapping/>
  </p:clrMapOvr>
  <p:transition spd="med"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206FD4C1-566F-496D-84F3-E8B918E3AE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A9670764-12B7-4067-A0CE-B4FACD15BE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0A1C58C-D211-4E6B-B161-00DD53E42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88579-F35A-4230-87E6-78526C0737F2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03.09.2024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D8B5A1F-6179-4A3F-AF9F-BF906DE9F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47A32F4-C3D8-4D51-8132-F05EED064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BDDAD-CBE1-4BD5-B1E9-42DDEB3BFA57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716681"/>
      </p:ext>
    </p:extLst>
  </p:cSld>
  <p:clrMapOvr>
    <a:masterClrMapping/>
  </p:clrMapOvr>
  <p:transition spd="med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815D76C2-B0E9-4BA1-BD91-EA7ADA381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1624747-2206-4FA2-9BC4-455A80F96C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AD1B07C-10A7-4EA1-A7B2-8A1BE451A6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788579-F35A-4230-87E6-78526C0737F2}" type="datetimeFigureOut">
              <a:rPr lang="cs-CZ" smtClean="0"/>
              <a:t>03.09.2024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B026FDE-64D4-4107-8E2D-2800585DF0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8A9BAAB-2BBB-49DD-95FD-A78EA3FECA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1BDDAD-CBE1-4BD5-B1E9-42DDEB3BFA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88107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fade thruBlk="1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815D76C2-B0E9-4BA1-BD91-EA7ADA381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1624747-2206-4FA2-9BC4-455A80F96C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AD1B07C-10A7-4EA1-A7B2-8A1BE451A6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788579-F35A-4230-87E6-78526C0737F2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03.09.2024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B026FDE-64D4-4107-8E2D-2800585DF0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8A9BAAB-2BBB-49DD-95FD-A78EA3FECA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1BDDAD-CBE1-4BD5-B1E9-42DDEB3BFA57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76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med">
    <p:fade thruBlk="1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jpe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ovéPole 6">
            <a:extLst>
              <a:ext uri="{FF2B5EF4-FFF2-40B4-BE49-F238E27FC236}">
                <a16:creationId xmlns:a16="http://schemas.microsoft.com/office/drawing/2014/main" id="{BBC7FFF7-AFF1-4DA3-AAB3-682D8AB99F79}"/>
              </a:ext>
            </a:extLst>
          </p:cNvPr>
          <p:cNvSpPr txBox="1"/>
          <p:nvPr/>
        </p:nvSpPr>
        <p:spPr>
          <a:xfrm>
            <a:off x="660400" y="4096589"/>
            <a:ext cx="1089151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dirty="0">
                <a:solidFill>
                  <a:srgbClr val="002664"/>
                </a:solidFill>
              </a:rPr>
              <a:t>Kam směřuje železniční nákladní doprava </a:t>
            </a:r>
            <a:br>
              <a:rPr lang="cs-CZ" sz="4000" b="1" dirty="0">
                <a:solidFill>
                  <a:srgbClr val="002664"/>
                </a:solidFill>
              </a:rPr>
            </a:br>
            <a:r>
              <a:rPr lang="cs-CZ" sz="4000" b="1" dirty="0">
                <a:solidFill>
                  <a:srgbClr val="002664"/>
                </a:solidFill>
              </a:rPr>
              <a:t>ve střednědobém horizontu </a:t>
            </a:r>
            <a:br>
              <a:rPr lang="cs-CZ" sz="4000" b="1" dirty="0">
                <a:solidFill>
                  <a:srgbClr val="002664"/>
                </a:solidFill>
              </a:rPr>
            </a:br>
            <a:r>
              <a:rPr lang="cs-CZ" sz="3200" i="1" dirty="0">
                <a:solidFill>
                  <a:srgbClr val="009FDA"/>
                </a:solidFill>
              </a:rPr>
              <a:t>-</a:t>
            </a:r>
            <a:r>
              <a:rPr lang="cs-CZ" sz="3200" b="1" i="1" dirty="0">
                <a:solidFill>
                  <a:srgbClr val="009FDA"/>
                </a:solidFill>
              </a:rPr>
              <a:t> </a:t>
            </a:r>
            <a:r>
              <a:rPr lang="cs-CZ" sz="3200" i="1" dirty="0">
                <a:solidFill>
                  <a:srgbClr val="009FDA"/>
                </a:solidFill>
              </a:rPr>
              <a:t>moderně, bezpečně a ekologicky</a:t>
            </a:r>
            <a:endParaRPr lang="cs-CZ" sz="4000" i="1" dirty="0">
              <a:solidFill>
                <a:srgbClr val="009FDA"/>
              </a:solidFill>
            </a:endParaRPr>
          </a:p>
        </p:txBody>
      </p:sp>
      <p:grpSp>
        <p:nvGrpSpPr>
          <p:cNvPr id="3" name="Skupina 2">
            <a:extLst>
              <a:ext uri="{FF2B5EF4-FFF2-40B4-BE49-F238E27FC236}">
                <a16:creationId xmlns:a16="http://schemas.microsoft.com/office/drawing/2014/main" id="{ADC68B96-0FC3-B1D2-6FB8-DCCB2AF03256}"/>
              </a:ext>
            </a:extLst>
          </p:cNvPr>
          <p:cNvGrpSpPr/>
          <p:nvPr/>
        </p:nvGrpSpPr>
        <p:grpSpPr>
          <a:xfrm>
            <a:off x="0" y="1364859"/>
            <a:ext cx="12192002" cy="2359760"/>
            <a:chOff x="0" y="1364859"/>
            <a:chExt cx="12192002" cy="2359760"/>
          </a:xfrm>
        </p:grpSpPr>
        <p:sp>
          <p:nvSpPr>
            <p:cNvPr id="11" name="Vývojový diagram: ruční vstup 10">
              <a:extLst>
                <a:ext uri="{FF2B5EF4-FFF2-40B4-BE49-F238E27FC236}">
                  <a16:creationId xmlns:a16="http://schemas.microsoft.com/office/drawing/2014/main" id="{6F700935-7A40-4892-9B52-F1C4D8FAAF7C}"/>
                </a:ext>
              </a:extLst>
            </p:cNvPr>
            <p:cNvSpPr/>
            <p:nvPr/>
          </p:nvSpPr>
          <p:spPr>
            <a:xfrm rot="5400000" flipV="1">
              <a:off x="9198813" y="731430"/>
              <a:ext cx="2351639" cy="3634738"/>
            </a:xfrm>
            <a:prstGeom prst="flowChartManualInput">
              <a:avLst/>
            </a:prstGeom>
            <a:solidFill>
              <a:srgbClr val="009F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Obdélník 11"/>
            <p:cNvSpPr/>
            <p:nvPr/>
          </p:nvSpPr>
          <p:spPr>
            <a:xfrm>
              <a:off x="7809875" y="1372979"/>
              <a:ext cx="1517004" cy="2351640"/>
            </a:xfrm>
            <a:prstGeom prst="rect">
              <a:avLst/>
            </a:prstGeom>
            <a:solidFill>
              <a:srgbClr val="009FDA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" name="Obrázek 4">
              <a:extLst>
                <a:ext uri="{FF2B5EF4-FFF2-40B4-BE49-F238E27FC236}">
                  <a16:creationId xmlns:a16="http://schemas.microsoft.com/office/drawing/2014/main" id="{52228A42-5170-74A9-BF22-A9B71AEC0B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1364859"/>
              <a:ext cx="8229600" cy="2351640"/>
            </a:xfrm>
            <a:prstGeom prst="rect">
              <a:avLst/>
            </a:prstGeom>
          </p:spPr>
        </p:pic>
        <p:pic>
          <p:nvPicPr>
            <p:cNvPr id="13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39450" y="2228299"/>
              <a:ext cx="3029178" cy="6410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Obdélník 7">
              <a:extLst>
                <a:ext uri="{FF2B5EF4-FFF2-40B4-BE49-F238E27FC236}">
                  <a16:creationId xmlns:a16="http://schemas.microsoft.com/office/drawing/2014/main" id="{9EA1384F-4646-C172-4F54-CE47A8482D7C}"/>
                </a:ext>
              </a:extLst>
            </p:cNvPr>
            <p:cNvSpPr/>
            <p:nvPr/>
          </p:nvSpPr>
          <p:spPr>
            <a:xfrm flipH="1">
              <a:off x="7809875" y="2869301"/>
              <a:ext cx="464694" cy="847198"/>
            </a:xfrm>
            <a:prstGeom prst="rect">
              <a:avLst/>
            </a:prstGeom>
            <a:solidFill>
              <a:srgbClr val="009FDA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4" name="Obdélník 13">
              <a:extLst>
                <a:ext uri="{FF2B5EF4-FFF2-40B4-BE49-F238E27FC236}">
                  <a16:creationId xmlns:a16="http://schemas.microsoft.com/office/drawing/2014/main" id="{1078F18F-45D3-E3E1-CE54-C0954D5B988A}"/>
                </a:ext>
              </a:extLst>
            </p:cNvPr>
            <p:cNvSpPr/>
            <p:nvPr/>
          </p:nvSpPr>
          <p:spPr>
            <a:xfrm flipH="1">
              <a:off x="7992113" y="2117080"/>
              <a:ext cx="464694" cy="847198"/>
            </a:xfrm>
            <a:prstGeom prst="rect">
              <a:avLst/>
            </a:prstGeom>
            <a:solidFill>
              <a:srgbClr val="009FDA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sp>
        <p:nvSpPr>
          <p:cNvPr id="2" name="Kosoúhelník 1"/>
          <p:cNvSpPr/>
          <p:nvPr/>
        </p:nvSpPr>
        <p:spPr>
          <a:xfrm>
            <a:off x="7465101" y="629587"/>
            <a:ext cx="1092163" cy="3537340"/>
          </a:xfrm>
          <a:prstGeom prst="parallelogram">
            <a:avLst>
              <a:gd name="adj" fmla="val 71739"/>
            </a:avLst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526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ývojový diagram: ruční vstup 3">
            <a:extLst>
              <a:ext uri="{FF2B5EF4-FFF2-40B4-BE49-F238E27FC236}">
                <a16:creationId xmlns:a16="http://schemas.microsoft.com/office/drawing/2014/main" id="{6F700935-7A40-4892-9B52-F1C4D8FAAF7C}"/>
              </a:ext>
            </a:extLst>
          </p:cNvPr>
          <p:cNvSpPr/>
          <p:nvPr/>
        </p:nvSpPr>
        <p:spPr>
          <a:xfrm rot="16200000" flipV="1">
            <a:off x="7611411" y="-548702"/>
            <a:ext cx="790110" cy="2496312"/>
          </a:xfrm>
          <a:prstGeom prst="flowChartManualInput">
            <a:avLst/>
          </a:prstGeom>
          <a:solidFill>
            <a:srgbClr val="009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3E7A15DF-826D-4C50-844C-A9F574F06914}"/>
              </a:ext>
            </a:extLst>
          </p:cNvPr>
          <p:cNvSpPr/>
          <p:nvPr/>
        </p:nvSpPr>
        <p:spPr>
          <a:xfrm>
            <a:off x="-1" y="304399"/>
            <a:ext cx="7277102" cy="790110"/>
          </a:xfrm>
          <a:prstGeom prst="rect">
            <a:avLst/>
          </a:prstGeom>
          <a:solidFill>
            <a:srgbClr val="009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59745ECB-4462-4979-826E-0B07EEDFE7A5}"/>
              </a:ext>
            </a:extLst>
          </p:cNvPr>
          <p:cNvSpPr txBox="1"/>
          <p:nvPr/>
        </p:nvSpPr>
        <p:spPr>
          <a:xfrm>
            <a:off x="248802" y="376286"/>
            <a:ext cx="112006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>
                <a:solidFill>
                  <a:schemeClr val="bg1"/>
                </a:solidFill>
                <a:latin typeface="Corbel" pitchFamily="34" charset="0"/>
              </a:rPr>
              <a:t>MODERNÍ = MEZINÁRODNÍ </a:t>
            </a:r>
            <a:r>
              <a:rPr lang="cs-CZ" sz="3600" dirty="0">
                <a:solidFill>
                  <a:schemeClr val="bg1"/>
                </a:solidFill>
                <a:latin typeface="Corbel" pitchFamily="34" charset="0"/>
              </a:rPr>
              <a:t>přeprava</a:t>
            </a:r>
            <a:endParaRPr lang="en-US" sz="3600" b="1" dirty="0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7" name="Vývojový diagram: ruční vstup 6">
            <a:extLst>
              <a:ext uri="{FF2B5EF4-FFF2-40B4-BE49-F238E27FC236}">
                <a16:creationId xmlns:a16="http://schemas.microsoft.com/office/drawing/2014/main" id="{286072F5-97C7-4FC2-B859-829C36FA1764}"/>
              </a:ext>
            </a:extLst>
          </p:cNvPr>
          <p:cNvSpPr/>
          <p:nvPr/>
        </p:nvSpPr>
        <p:spPr>
          <a:xfrm rot="16200000" flipH="1">
            <a:off x="11250229" y="5638061"/>
            <a:ext cx="790110" cy="1093432"/>
          </a:xfrm>
          <a:prstGeom prst="flowChartManualInput">
            <a:avLst/>
          </a:prstGeom>
          <a:solidFill>
            <a:srgbClr val="009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7B7B1930-6076-445D-BC02-FCB3DC846245}"/>
              </a:ext>
            </a:extLst>
          </p:cNvPr>
          <p:cNvSpPr txBox="1"/>
          <p:nvPr/>
        </p:nvSpPr>
        <p:spPr>
          <a:xfrm>
            <a:off x="11449444" y="5915686"/>
            <a:ext cx="64730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C8D80E67-8E3F-43A5-A1BE-2BA7B082BD7F}" type="slidenum">
              <a:rPr lang="en-US" sz="3000" smtClean="0">
                <a:solidFill>
                  <a:schemeClr val="bg1"/>
                </a:solidFill>
              </a:rPr>
              <a:t>2</a:t>
            </a:fld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10" name="Zaoblený obdélník 16">
            <a:extLst>
              <a:ext uri="{FF2B5EF4-FFF2-40B4-BE49-F238E27FC236}">
                <a16:creationId xmlns:a16="http://schemas.microsoft.com/office/drawing/2014/main" id="{FAAB9E03-C3BE-30F0-CD98-077604306E14}"/>
              </a:ext>
            </a:extLst>
          </p:cNvPr>
          <p:cNvSpPr/>
          <p:nvPr/>
        </p:nvSpPr>
        <p:spPr>
          <a:xfrm>
            <a:off x="734100" y="4864100"/>
            <a:ext cx="7920000" cy="170180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92D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0" bIns="0" rtlCol="0" anchor="ctr"/>
          <a:lstStyle/>
          <a:p>
            <a:pPr>
              <a:spcAft>
                <a:spcPts val="600"/>
              </a:spcAft>
            </a:pPr>
            <a:r>
              <a:rPr lang="cs-CZ" i="1" dirty="0">
                <a:solidFill>
                  <a:schemeClr val="bg1">
                    <a:lumMod val="50000"/>
                  </a:schemeClr>
                </a:solidFill>
              </a:rPr>
              <a:t>Pro udržení objemu na železnici a pro mezinárodní přepravy je stěžejní moderní přístup a prostředky:  </a:t>
            </a:r>
            <a:r>
              <a:rPr lang="cs-CZ" b="1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	</a:t>
            </a:r>
            <a:r>
              <a:rPr lang="cs-CZ" sz="1700" b="1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moderní lokomotivy</a:t>
            </a:r>
          </a:p>
          <a:p>
            <a:pPr>
              <a:spcAft>
                <a:spcPts val="600"/>
              </a:spcAft>
            </a:pPr>
            <a:r>
              <a:rPr lang="cs-CZ" sz="1700" b="1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			modulární nástavby (</a:t>
            </a:r>
            <a:r>
              <a:rPr lang="cs-CZ" sz="1700" b="1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intermodalita</a:t>
            </a:r>
            <a:r>
              <a:rPr lang="cs-CZ" sz="1700" b="1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)</a:t>
            </a:r>
          </a:p>
          <a:p>
            <a:pPr>
              <a:spcAft>
                <a:spcPts val="600"/>
              </a:spcAft>
            </a:pPr>
            <a:r>
              <a:rPr lang="cs-CZ" sz="1700" b="1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			jednotný stabilní ERTMS (interoperabilita)</a:t>
            </a:r>
          </a:p>
          <a:p>
            <a:pPr>
              <a:spcAft>
                <a:spcPts val="600"/>
              </a:spcAft>
            </a:pPr>
            <a:r>
              <a:rPr lang="cs-CZ" sz="1700" b="1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			IT aplikace (digitalizace)</a:t>
            </a:r>
          </a:p>
        </p:txBody>
      </p:sp>
      <p:grpSp>
        <p:nvGrpSpPr>
          <p:cNvPr id="2" name="Skupina 1">
            <a:extLst>
              <a:ext uri="{FF2B5EF4-FFF2-40B4-BE49-F238E27FC236}">
                <a16:creationId xmlns:a16="http://schemas.microsoft.com/office/drawing/2014/main" id="{258DFDF9-9E67-D843-E43C-26FB1DAAC72D}"/>
              </a:ext>
            </a:extLst>
          </p:cNvPr>
          <p:cNvGrpSpPr/>
          <p:nvPr/>
        </p:nvGrpSpPr>
        <p:grpSpPr>
          <a:xfrm>
            <a:off x="9004301" y="1409112"/>
            <a:ext cx="2860248" cy="3265416"/>
            <a:chOff x="9439266" y="1518914"/>
            <a:chExt cx="2372753" cy="2738839"/>
          </a:xfrm>
        </p:grpSpPr>
        <p:pic>
          <p:nvPicPr>
            <p:cNvPr id="3" name="Obrázek 2">
              <a:extLst>
                <a:ext uri="{FF2B5EF4-FFF2-40B4-BE49-F238E27FC236}">
                  <a16:creationId xmlns:a16="http://schemas.microsoft.com/office/drawing/2014/main" id="{6656484C-CBDE-9401-98F0-2CA2DC8837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39266" y="1518914"/>
              <a:ext cx="2160020" cy="457201"/>
            </a:xfrm>
            <a:prstGeom prst="rect">
              <a:avLst/>
            </a:prstGeom>
          </p:spPr>
        </p:pic>
        <p:pic>
          <p:nvPicPr>
            <p:cNvPr id="9" name="Obrázek 8">
              <a:extLst>
                <a:ext uri="{FF2B5EF4-FFF2-40B4-BE49-F238E27FC236}">
                  <a16:creationId xmlns:a16="http://schemas.microsoft.com/office/drawing/2014/main" id="{73971DBF-1402-1A48-391B-73134498BD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91684" y="2284318"/>
              <a:ext cx="2320335" cy="133149"/>
            </a:xfrm>
            <a:prstGeom prst="rect">
              <a:avLst/>
            </a:prstGeom>
          </p:spPr>
        </p:pic>
        <p:pic>
          <p:nvPicPr>
            <p:cNvPr id="11" name="Obrázek 10">
              <a:extLst>
                <a:ext uri="{FF2B5EF4-FFF2-40B4-BE49-F238E27FC236}">
                  <a16:creationId xmlns:a16="http://schemas.microsoft.com/office/drawing/2014/main" id="{2F54710B-2251-D90C-8C53-85B9337580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91600" y="2646835"/>
              <a:ext cx="1867789" cy="133852"/>
            </a:xfrm>
            <a:prstGeom prst="rect">
              <a:avLst/>
            </a:prstGeom>
          </p:spPr>
        </p:pic>
        <p:pic>
          <p:nvPicPr>
            <p:cNvPr id="13" name="Obrázek 12">
              <a:extLst>
                <a:ext uri="{FF2B5EF4-FFF2-40B4-BE49-F238E27FC236}">
                  <a16:creationId xmlns:a16="http://schemas.microsoft.com/office/drawing/2014/main" id="{B00A08A8-635E-E0AE-C6E5-855FC084698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91600" y="3010055"/>
              <a:ext cx="1122930" cy="140046"/>
            </a:xfrm>
            <a:prstGeom prst="rect">
              <a:avLst/>
            </a:prstGeom>
          </p:spPr>
        </p:pic>
        <p:pic>
          <p:nvPicPr>
            <p:cNvPr id="14" name="Obrázek 13">
              <a:extLst>
                <a:ext uri="{FF2B5EF4-FFF2-40B4-BE49-F238E27FC236}">
                  <a16:creationId xmlns:a16="http://schemas.microsoft.com/office/drawing/2014/main" id="{7041247D-4217-A047-528C-CA0EC8EF78C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91600" y="3379469"/>
              <a:ext cx="1233458" cy="141070"/>
            </a:xfrm>
            <a:prstGeom prst="rect">
              <a:avLst/>
            </a:prstGeom>
          </p:spPr>
        </p:pic>
        <p:pic>
          <p:nvPicPr>
            <p:cNvPr id="15" name="Obrázek 14">
              <a:extLst>
                <a:ext uri="{FF2B5EF4-FFF2-40B4-BE49-F238E27FC236}">
                  <a16:creationId xmlns:a16="http://schemas.microsoft.com/office/drawing/2014/main" id="{BB894850-C855-6D5B-4C59-063BFB7B692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91600" y="3749907"/>
              <a:ext cx="1242927" cy="139238"/>
            </a:xfrm>
            <a:prstGeom prst="rect">
              <a:avLst/>
            </a:prstGeom>
          </p:spPr>
        </p:pic>
        <p:pic>
          <p:nvPicPr>
            <p:cNvPr id="16" name="Obrázek 15">
              <a:extLst>
                <a:ext uri="{FF2B5EF4-FFF2-40B4-BE49-F238E27FC236}">
                  <a16:creationId xmlns:a16="http://schemas.microsoft.com/office/drawing/2014/main" id="{A6246FB7-6570-16CC-A228-7AFB6A09C90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91600" y="4118515"/>
              <a:ext cx="1027676" cy="139238"/>
            </a:xfrm>
            <a:prstGeom prst="rect">
              <a:avLst/>
            </a:prstGeom>
          </p:spPr>
        </p:pic>
      </p:grpSp>
      <p:pic>
        <p:nvPicPr>
          <p:cNvPr id="17" name="Obrázek 16" descr="Obsah obrázku mapa&#10;&#10;Popis byl vytvořen automaticky">
            <a:extLst>
              <a:ext uri="{FF2B5EF4-FFF2-40B4-BE49-F238E27FC236}">
                <a16:creationId xmlns:a16="http://schemas.microsoft.com/office/drawing/2014/main" id="{13E67602-71F8-7565-A74C-13D4236BF9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4095" y="1362455"/>
            <a:ext cx="3799283" cy="3348000"/>
          </a:xfrm>
          <a:prstGeom prst="rect">
            <a:avLst/>
          </a:prstGeom>
        </p:spPr>
      </p:pic>
      <p:sp>
        <p:nvSpPr>
          <p:cNvPr id="19" name="TextovéPole 18">
            <a:extLst>
              <a:ext uri="{FF2B5EF4-FFF2-40B4-BE49-F238E27FC236}">
                <a16:creationId xmlns:a16="http://schemas.microsoft.com/office/drawing/2014/main" id="{AA0D3474-F5B6-0D3C-73CE-5194BBF2C3A1}"/>
              </a:ext>
            </a:extLst>
          </p:cNvPr>
          <p:cNvSpPr txBox="1"/>
          <p:nvPr/>
        </p:nvSpPr>
        <p:spPr>
          <a:xfrm>
            <a:off x="346967" y="1363630"/>
            <a:ext cx="4457127" cy="3459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spcBef>
                <a:spcPct val="20000"/>
              </a:spcBef>
              <a:buClr>
                <a:schemeClr val="tx1"/>
              </a:buClr>
              <a:tabLst>
                <a:tab pos="542925" algn="l"/>
              </a:tabLst>
              <a:defRPr/>
            </a:pPr>
            <a:r>
              <a:rPr lang="cs-CZ" sz="3200" b="1" dirty="0">
                <a:solidFill>
                  <a:srgbClr val="002664"/>
                </a:solidFill>
                <a:latin typeface="+mn-lt"/>
                <a:cs typeface="+mn-cs"/>
              </a:rPr>
              <a:t>Trend v ČD </a:t>
            </a:r>
            <a:r>
              <a:rPr lang="cs-CZ" sz="3200" b="1" dirty="0" err="1">
                <a:solidFill>
                  <a:srgbClr val="002664"/>
                </a:solidFill>
                <a:latin typeface="+mn-lt"/>
                <a:cs typeface="+mn-cs"/>
              </a:rPr>
              <a:t>Cargo</a:t>
            </a:r>
            <a:endParaRPr lang="cs-CZ" sz="3200" b="1" dirty="0">
              <a:solidFill>
                <a:srgbClr val="002664"/>
              </a:solidFill>
              <a:latin typeface="+mn-lt"/>
              <a:cs typeface="+mn-cs"/>
            </a:endParaRPr>
          </a:p>
          <a:p>
            <a:pPr marL="342900" lvl="1" indent="-342900">
              <a:spcBef>
                <a:spcPct val="20000"/>
              </a:spcBef>
              <a:buClr>
                <a:srgbClr val="009FDA"/>
              </a:buClr>
              <a:buFont typeface="Wingdings" pitchFamily="2" charset="2"/>
              <a:buChar char="§"/>
              <a:tabLst>
                <a:tab pos="542925" algn="l"/>
              </a:tabLst>
              <a:defRPr/>
            </a:pPr>
            <a:r>
              <a:rPr lang="cs-CZ" sz="2200" dirty="0">
                <a:solidFill>
                  <a:srgbClr val="002664"/>
                </a:solidFill>
                <a:latin typeface="+mn-lt"/>
                <a:cs typeface="+mn-cs"/>
              </a:rPr>
              <a:t>Více než 62% přeprav je mezinárodních</a:t>
            </a:r>
            <a:endParaRPr lang="cs-CZ" sz="2200" dirty="0">
              <a:solidFill>
                <a:srgbClr val="002664"/>
              </a:solidFill>
            </a:endParaRPr>
          </a:p>
          <a:p>
            <a:pPr marL="342900" lvl="1" indent="-342900">
              <a:spcBef>
                <a:spcPts val="600"/>
              </a:spcBef>
              <a:spcAft>
                <a:spcPts val="600"/>
              </a:spcAft>
              <a:buClr>
                <a:srgbClr val="009FDA"/>
              </a:buClr>
              <a:buFont typeface="Wingdings" pitchFamily="2" charset="2"/>
              <a:buChar char="§"/>
              <a:tabLst>
                <a:tab pos="542925" algn="l"/>
              </a:tabLst>
              <a:defRPr/>
            </a:pPr>
            <a:r>
              <a:rPr lang="cs-CZ" sz="2200" dirty="0">
                <a:solidFill>
                  <a:srgbClr val="002664"/>
                </a:solidFill>
              </a:rPr>
              <a:t>Zahraniční expanze není otázkou konkurenčního boje. </a:t>
            </a:r>
          </a:p>
          <a:p>
            <a:pPr marL="342900" lvl="1" indent="-342900">
              <a:spcBef>
                <a:spcPct val="20000"/>
              </a:spcBef>
              <a:buClr>
                <a:srgbClr val="009FDA"/>
              </a:buClr>
              <a:buFont typeface="Wingdings" pitchFamily="2" charset="2"/>
              <a:buChar char="§"/>
              <a:tabLst>
                <a:tab pos="542925" algn="l"/>
              </a:tabLst>
              <a:defRPr/>
            </a:pPr>
            <a:r>
              <a:rPr lang="cs-CZ" sz="2200" dirty="0">
                <a:solidFill>
                  <a:srgbClr val="002664"/>
                </a:solidFill>
              </a:rPr>
              <a:t>Jednoduše ji požaduje zákazník, aby zůstal u přepravy po železnici </a:t>
            </a:r>
            <a:br>
              <a:rPr lang="cs-CZ" sz="2200" dirty="0">
                <a:solidFill>
                  <a:srgbClr val="002664"/>
                </a:solidFill>
              </a:rPr>
            </a:br>
            <a:r>
              <a:rPr lang="cs-CZ" i="1" dirty="0">
                <a:solidFill>
                  <a:srgbClr val="002664"/>
                </a:solidFill>
              </a:rPr>
              <a:t>(1 přeprava od začátku do konce s 1 obchodním partnerem)</a:t>
            </a:r>
            <a:endParaRPr lang="cs-CZ" sz="1600" i="1" dirty="0">
              <a:solidFill>
                <a:srgbClr val="002664"/>
              </a:solidFill>
            </a:endParaRPr>
          </a:p>
        </p:txBody>
      </p:sp>
      <p:sp>
        <p:nvSpPr>
          <p:cNvPr id="12" name="Ovál 11">
            <a:extLst>
              <a:ext uri="{FF2B5EF4-FFF2-40B4-BE49-F238E27FC236}">
                <a16:creationId xmlns:a16="http://schemas.microsoft.com/office/drawing/2014/main" id="{45C3182B-9AE3-4AD9-4B1F-A97BE7CED165}"/>
              </a:ext>
            </a:extLst>
          </p:cNvPr>
          <p:cNvSpPr/>
          <p:nvPr/>
        </p:nvSpPr>
        <p:spPr>
          <a:xfrm>
            <a:off x="3250048" y="5216439"/>
            <a:ext cx="255152" cy="255152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cs-CZ" sz="2000" dirty="0">
                <a:latin typeface="Wingdings 2" panose="05020102010507070707" pitchFamily="18" charset="2"/>
              </a:rPr>
              <a:t>P</a:t>
            </a:r>
            <a:endParaRPr lang="cs-CZ" sz="1600" dirty="0">
              <a:solidFill>
                <a:schemeClr val="tx1"/>
              </a:solidFill>
            </a:endParaRPr>
          </a:p>
        </p:txBody>
      </p:sp>
      <p:sp>
        <p:nvSpPr>
          <p:cNvPr id="18" name="Ovál 17">
            <a:extLst>
              <a:ext uri="{FF2B5EF4-FFF2-40B4-BE49-F238E27FC236}">
                <a16:creationId xmlns:a16="http://schemas.microsoft.com/office/drawing/2014/main" id="{7E7AFEE7-2158-C438-94AD-3E3B9F65036C}"/>
              </a:ext>
            </a:extLst>
          </p:cNvPr>
          <p:cNvSpPr/>
          <p:nvPr/>
        </p:nvSpPr>
        <p:spPr>
          <a:xfrm>
            <a:off x="3250048" y="5571913"/>
            <a:ext cx="255152" cy="255152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cs-CZ" sz="2000" dirty="0">
                <a:latin typeface="Wingdings 2" panose="05020102010507070707" pitchFamily="18" charset="2"/>
              </a:rPr>
              <a:t>P</a:t>
            </a:r>
            <a:endParaRPr lang="cs-CZ" sz="1600" dirty="0">
              <a:solidFill>
                <a:schemeClr val="tx1"/>
              </a:solidFill>
            </a:endParaRPr>
          </a:p>
        </p:txBody>
      </p:sp>
      <p:sp>
        <p:nvSpPr>
          <p:cNvPr id="20" name="Ovál 19">
            <a:extLst>
              <a:ext uri="{FF2B5EF4-FFF2-40B4-BE49-F238E27FC236}">
                <a16:creationId xmlns:a16="http://schemas.microsoft.com/office/drawing/2014/main" id="{E67D859F-9961-4C34-8DF6-B3F3D363639E}"/>
              </a:ext>
            </a:extLst>
          </p:cNvPr>
          <p:cNvSpPr/>
          <p:nvPr/>
        </p:nvSpPr>
        <p:spPr>
          <a:xfrm>
            <a:off x="3250048" y="5914687"/>
            <a:ext cx="255152" cy="255152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cs-CZ" sz="2000" dirty="0">
                <a:latin typeface="Wingdings 2" panose="05020102010507070707" pitchFamily="18" charset="2"/>
              </a:rPr>
              <a:t>P</a:t>
            </a:r>
            <a:endParaRPr lang="cs-CZ" sz="1600" dirty="0">
              <a:solidFill>
                <a:schemeClr val="tx1"/>
              </a:solidFill>
            </a:endParaRPr>
          </a:p>
        </p:txBody>
      </p:sp>
      <p:sp>
        <p:nvSpPr>
          <p:cNvPr id="21" name="Ovál 20">
            <a:extLst>
              <a:ext uri="{FF2B5EF4-FFF2-40B4-BE49-F238E27FC236}">
                <a16:creationId xmlns:a16="http://schemas.microsoft.com/office/drawing/2014/main" id="{F2E37B2D-9CD4-E890-7667-B20A69F10FA5}"/>
              </a:ext>
            </a:extLst>
          </p:cNvPr>
          <p:cNvSpPr/>
          <p:nvPr/>
        </p:nvSpPr>
        <p:spPr>
          <a:xfrm>
            <a:off x="3250048" y="6257462"/>
            <a:ext cx="255152" cy="255152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cs-CZ" sz="2000" dirty="0">
                <a:latin typeface="Wingdings 2" panose="05020102010507070707" pitchFamily="18" charset="2"/>
              </a:rPr>
              <a:t>P</a:t>
            </a:r>
            <a:endParaRPr lang="cs-CZ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382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ývojový diagram: ruční vstup 6">
            <a:extLst>
              <a:ext uri="{FF2B5EF4-FFF2-40B4-BE49-F238E27FC236}">
                <a16:creationId xmlns:a16="http://schemas.microsoft.com/office/drawing/2014/main" id="{286072F5-97C7-4FC2-B859-829C36FA1764}"/>
              </a:ext>
            </a:extLst>
          </p:cNvPr>
          <p:cNvSpPr/>
          <p:nvPr/>
        </p:nvSpPr>
        <p:spPr>
          <a:xfrm rot="16200000" flipH="1">
            <a:off x="11250229" y="5638061"/>
            <a:ext cx="790110" cy="1093432"/>
          </a:xfrm>
          <a:prstGeom prst="flowChartManualInput">
            <a:avLst/>
          </a:prstGeom>
          <a:solidFill>
            <a:srgbClr val="009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Zástupný symbol pro obsah 2"/>
          <p:cNvSpPr>
            <a:spLocks noGrp="1"/>
          </p:cNvSpPr>
          <p:nvPr>
            <p:ph idx="1"/>
          </p:nvPr>
        </p:nvSpPr>
        <p:spPr>
          <a:xfrm>
            <a:off x="422276" y="2008620"/>
            <a:ext cx="6788595" cy="4106464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200" b="1" dirty="0">
                <a:solidFill>
                  <a:srgbClr val="009FDA"/>
                </a:solidFill>
              </a:rPr>
              <a:t>Je ekologická a udržitelná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cs-CZ" sz="1600" dirty="0">
                <a:solidFill>
                  <a:srgbClr val="002664"/>
                </a:solidFill>
              </a:rPr>
              <a:t>v maximální míře využívá elektrickou energii s nižšími emisemi hluku a škodlivých výfukových plynů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cs-CZ" sz="1600" dirty="0">
                <a:solidFill>
                  <a:srgbClr val="002664"/>
                </a:solidFill>
              </a:rPr>
              <a:t>je s ní spojeno pouze 0,4 % emisí skleníkových plynů z dopravy v EU </a:t>
            </a:r>
            <a:br>
              <a:rPr lang="cs-CZ" sz="1600" dirty="0">
                <a:solidFill>
                  <a:srgbClr val="002664"/>
                </a:solidFill>
              </a:rPr>
            </a:br>
            <a:r>
              <a:rPr lang="cs-CZ" sz="1600" dirty="0">
                <a:solidFill>
                  <a:srgbClr val="002664"/>
                </a:solidFill>
              </a:rPr>
              <a:t>– na veškerou dopravu v EU přitom připadá 25 % celkových emisí Unie</a:t>
            </a:r>
          </a:p>
          <a:p>
            <a:pPr marL="285750" indent="-285750"/>
            <a:r>
              <a:rPr lang="cs-CZ" sz="2200" b="1" dirty="0">
                <a:solidFill>
                  <a:srgbClr val="009FDA"/>
                </a:solidFill>
              </a:rPr>
              <a:t>Je energeticky účinnější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cs-CZ" sz="1600" dirty="0">
                <a:solidFill>
                  <a:srgbClr val="002664"/>
                </a:solidFill>
              </a:rPr>
              <a:t>oproti nákladním vozům se spalovacími motory spotřebuje železnice na stejný výkon 8x méně elektrické energie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cs-CZ" sz="1600" dirty="0">
                <a:solidFill>
                  <a:srgbClr val="002664"/>
                </a:solidFill>
              </a:rPr>
              <a:t>v případě elektromobility a elektrické trakce na železnici jde stále o 3x menší spotřebu energie na železnici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cs-CZ" sz="2200" b="1" dirty="0">
                <a:solidFill>
                  <a:srgbClr val="009FDA"/>
                </a:solidFill>
              </a:rPr>
              <a:t>Je bezpečná a zajišťuje bezpečnost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cs-CZ" sz="1600" dirty="0">
                <a:solidFill>
                  <a:srgbClr val="002060"/>
                </a:solidFill>
              </a:rPr>
              <a:t>nejbezpečnější druh pozemní dopravy, s nejnižším výskytem smrtelných nehod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cs-CZ" sz="1600" dirty="0">
                <a:solidFill>
                  <a:srgbClr val="002060"/>
                </a:solidFill>
              </a:rPr>
              <a:t>armádní přepravy, přepravy pro energetickou a surovinovou bezpečnost Evropy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391592" y="1349831"/>
            <a:ext cx="435224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 indent="0">
              <a:spcBef>
                <a:spcPts val="600"/>
              </a:spcBef>
              <a:spcAft>
                <a:spcPts val="800"/>
              </a:spcAft>
              <a:buFont typeface="Arial" pitchFamily="34" charset="0"/>
              <a:buNone/>
              <a:defRPr/>
            </a:pPr>
            <a:r>
              <a:rPr lang="cs-CZ" sz="2500" b="1" dirty="0">
                <a:solidFill>
                  <a:srgbClr val="002060"/>
                </a:solidFill>
              </a:rPr>
              <a:t>Proč vlastně železnice?</a:t>
            </a:r>
            <a:endParaRPr lang="cs-CZ" sz="2400" dirty="0">
              <a:solidFill>
                <a:srgbClr val="009FDA"/>
              </a:solidFill>
            </a:endParaRP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E680D694-36C7-CBD2-869A-19FD14985FA6}"/>
              </a:ext>
            </a:extLst>
          </p:cNvPr>
          <p:cNvSpPr/>
          <p:nvPr/>
        </p:nvSpPr>
        <p:spPr>
          <a:xfrm>
            <a:off x="-1" y="304399"/>
            <a:ext cx="7920000" cy="790110"/>
          </a:xfrm>
          <a:prstGeom prst="rect">
            <a:avLst/>
          </a:prstGeom>
          <a:solidFill>
            <a:srgbClr val="009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ývojový diagram: ruční vstup 2">
            <a:extLst>
              <a:ext uri="{FF2B5EF4-FFF2-40B4-BE49-F238E27FC236}">
                <a16:creationId xmlns:a16="http://schemas.microsoft.com/office/drawing/2014/main" id="{22064E22-6085-0FF8-4092-7A85AE1AE7A1}"/>
              </a:ext>
            </a:extLst>
          </p:cNvPr>
          <p:cNvSpPr/>
          <p:nvPr/>
        </p:nvSpPr>
        <p:spPr>
          <a:xfrm rot="16200000" flipV="1">
            <a:off x="8817336" y="-801820"/>
            <a:ext cx="790110" cy="3002547"/>
          </a:xfrm>
          <a:prstGeom prst="flowChartManualInput">
            <a:avLst/>
          </a:prstGeom>
          <a:solidFill>
            <a:srgbClr val="009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670CD603-3E0A-418F-BCAB-F3295F41E91A}"/>
              </a:ext>
            </a:extLst>
          </p:cNvPr>
          <p:cNvSpPr txBox="1"/>
          <p:nvPr/>
        </p:nvSpPr>
        <p:spPr>
          <a:xfrm>
            <a:off x="323279" y="392059"/>
            <a:ext cx="990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>
                <a:solidFill>
                  <a:schemeClr val="bg1"/>
                </a:solidFill>
                <a:latin typeface="Corbel" pitchFamily="34" charset="0"/>
              </a:rPr>
              <a:t>BEZPEČNÁ a EKOLOGICKÁ </a:t>
            </a:r>
            <a:endParaRPr lang="cs-CZ" sz="3500" b="1" dirty="0">
              <a:solidFill>
                <a:schemeClr val="bg1"/>
              </a:solidFill>
            </a:endParaRPr>
          </a:p>
        </p:txBody>
      </p:sp>
      <p:sp>
        <p:nvSpPr>
          <p:cNvPr id="4" name="Ovál 3">
            <a:extLst>
              <a:ext uri="{FF2B5EF4-FFF2-40B4-BE49-F238E27FC236}">
                <a16:creationId xmlns:a16="http://schemas.microsoft.com/office/drawing/2014/main" id="{BFBCFD89-089E-C8A6-735F-9DCF87BBABBF}"/>
              </a:ext>
            </a:extLst>
          </p:cNvPr>
          <p:cNvSpPr/>
          <p:nvPr/>
        </p:nvSpPr>
        <p:spPr>
          <a:xfrm>
            <a:off x="860147" y="2383075"/>
            <a:ext cx="288000" cy="2880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cs-CZ"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cs-CZ" sz="1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vál 4">
            <a:extLst>
              <a:ext uri="{FF2B5EF4-FFF2-40B4-BE49-F238E27FC236}">
                <a16:creationId xmlns:a16="http://schemas.microsoft.com/office/drawing/2014/main" id="{24BD5FBF-3FFF-C85C-685A-0386A7ED3F98}"/>
              </a:ext>
            </a:extLst>
          </p:cNvPr>
          <p:cNvSpPr/>
          <p:nvPr/>
        </p:nvSpPr>
        <p:spPr>
          <a:xfrm>
            <a:off x="860147" y="2882881"/>
            <a:ext cx="288000" cy="2880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cs-CZ"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cs-CZ" sz="1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vál 5">
            <a:extLst>
              <a:ext uri="{FF2B5EF4-FFF2-40B4-BE49-F238E27FC236}">
                <a16:creationId xmlns:a16="http://schemas.microsoft.com/office/drawing/2014/main" id="{411AC825-2283-536B-D461-767B25F6C2C6}"/>
              </a:ext>
            </a:extLst>
          </p:cNvPr>
          <p:cNvSpPr/>
          <p:nvPr/>
        </p:nvSpPr>
        <p:spPr>
          <a:xfrm>
            <a:off x="860147" y="3821657"/>
            <a:ext cx="288000" cy="2880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cs-CZ"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cs-CZ" sz="1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vál 9">
            <a:extLst>
              <a:ext uri="{FF2B5EF4-FFF2-40B4-BE49-F238E27FC236}">
                <a16:creationId xmlns:a16="http://schemas.microsoft.com/office/drawing/2014/main" id="{5DA01990-1950-A52C-AC6C-57B874A4232C}"/>
              </a:ext>
            </a:extLst>
          </p:cNvPr>
          <p:cNvSpPr/>
          <p:nvPr/>
        </p:nvSpPr>
        <p:spPr>
          <a:xfrm>
            <a:off x="860147" y="4321463"/>
            <a:ext cx="288000" cy="2880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cs-CZ"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cs-CZ" sz="1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vál 12">
            <a:extLst>
              <a:ext uri="{FF2B5EF4-FFF2-40B4-BE49-F238E27FC236}">
                <a16:creationId xmlns:a16="http://schemas.microsoft.com/office/drawing/2014/main" id="{8146146F-E564-5210-BD6C-D1371DAC81A7}"/>
              </a:ext>
            </a:extLst>
          </p:cNvPr>
          <p:cNvSpPr/>
          <p:nvPr/>
        </p:nvSpPr>
        <p:spPr>
          <a:xfrm>
            <a:off x="860147" y="5195367"/>
            <a:ext cx="288000" cy="2880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cs-CZ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cs-CZ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vál 14">
            <a:extLst>
              <a:ext uri="{FF2B5EF4-FFF2-40B4-BE49-F238E27FC236}">
                <a16:creationId xmlns:a16="http://schemas.microsoft.com/office/drawing/2014/main" id="{610838BC-1250-DE26-2331-6BA3027CF031}"/>
              </a:ext>
            </a:extLst>
          </p:cNvPr>
          <p:cNvSpPr/>
          <p:nvPr/>
        </p:nvSpPr>
        <p:spPr>
          <a:xfrm>
            <a:off x="860147" y="5686285"/>
            <a:ext cx="288000" cy="2880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cs-CZ"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cs-CZ" sz="1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43ABD67E-6F67-7D3D-D08A-84E4D4BB589D}"/>
              </a:ext>
            </a:extLst>
          </p:cNvPr>
          <p:cNvSpPr txBox="1"/>
          <p:nvPr/>
        </p:nvSpPr>
        <p:spPr>
          <a:xfrm>
            <a:off x="11449444" y="5915686"/>
            <a:ext cx="64730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FA8AAE0-1036-41B1-8B56-E4F80314130A}" type="slidenum">
              <a:rPr lang="en-US" sz="3000" smtClean="0">
                <a:solidFill>
                  <a:schemeClr val="bg1"/>
                </a:solidFill>
              </a:rPr>
              <a:t>3</a:t>
            </a:fld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39D41506-E7B9-2071-D7F7-56922D472010}"/>
              </a:ext>
            </a:extLst>
          </p:cNvPr>
          <p:cNvSpPr txBox="1"/>
          <p:nvPr/>
        </p:nvSpPr>
        <p:spPr>
          <a:xfrm>
            <a:off x="5936589" y="1088738"/>
            <a:ext cx="60970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b="1" dirty="0">
                <a:solidFill>
                  <a:srgbClr val="002664"/>
                </a:solidFill>
              </a:rPr>
              <a:t>nástroj udržitelné a bezpečnostní politiky</a:t>
            </a:r>
          </a:p>
        </p:txBody>
      </p:sp>
      <p:pic>
        <p:nvPicPr>
          <p:cNvPr id="11" name="Obrázek 10" descr="Obsah obrázku text, logo, Grafika, grafický design&#10;&#10;Popis byl vytvořen automaticky">
            <a:extLst>
              <a:ext uri="{FF2B5EF4-FFF2-40B4-BE49-F238E27FC236}">
                <a16:creationId xmlns:a16="http://schemas.microsoft.com/office/drawing/2014/main" id="{1A5F7C6E-6F42-274D-7570-20EC056608F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97999" y="2011279"/>
            <a:ext cx="1682679" cy="1496638"/>
          </a:xfrm>
          <a:prstGeom prst="rect">
            <a:avLst/>
          </a:prstGeom>
        </p:spPr>
      </p:pic>
      <p:pic>
        <p:nvPicPr>
          <p:cNvPr id="16" name="Obrázek 15" descr="Obsah obrázku design, ilustrace&#10;&#10;Popis byl vytvořen automaticky se střední mírou spolehlivosti">
            <a:extLst>
              <a:ext uri="{FF2B5EF4-FFF2-40B4-BE49-F238E27FC236}">
                <a16:creationId xmlns:a16="http://schemas.microsoft.com/office/drawing/2014/main" id="{4BD5CD8C-91FE-130F-4231-4D7FABC0E5B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0814" y="4818185"/>
            <a:ext cx="1678885" cy="1223113"/>
          </a:xfrm>
          <a:prstGeom prst="rect">
            <a:avLst/>
          </a:prstGeom>
        </p:spPr>
      </p:pic>
      <p:pic>
        <p:nvPicPr>
          <p:cNvPr id="20" name="Obrázek 19">
            <a:extLst>
              <a:ext uri="{FF2B5EF4-FFF2-40B4-BE49-F238E27FC236}">
                <a16:creationId xmlns:a16="http://schemas.microsoft.com/office/drawing/2014/main" id="{3D852A4F-EBBB-59E9-A78F-C457DCA2F9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3373" y="3778776"/>
            <a:ext cx="3872646" cy="373761"/>
          </a:xfrm>
          <a:prstGeom prst="rect">
            <a:avLst/>
          </a:prstGeom>
        </p:spPr>
      </p:pic>
      <p:pic>
        <p:nvPicPr>
          <p:cNvPr id="23" name="Obrázek 22" descr="Obsah obrázku design, rošt, odkapávač&#10;&#10;Popis byl vytvořen automaticky">
            <a:extLst>
              <a:ext uri="{FF2B5EF4-FFF2-40B4-BE49-F238E27FC236}">
                <a16:creationId xmlns:a16="http://schemas.microsoft.com/office/drawing/2014/main" id="{D4F4D1C0-D24D-E082-F1A9-18027F73D04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50117" y="4315455"/>
            <a:ext cx="612904" cy="289021"/>
          </a:xfrm>
          <a:prstGeom prst="rect">
            <a:avLst/>
          </a:prstGeom>
        </p:spPr>
      </p:pic>
      <p:pic>
        <p:nvPicPr>
          <p:cNvPr id="24" name="Obrázek 23" descr="Obsah obrázku design, rošt, odkapávač&#10;&#10;Popis byl vytvořen automaticky">
            <a:extLst>
              <a:ext uri="{FF2B5EF4-FFF2-40B4-BE49-F238E27FC236}">
                <a16:creationId xmlns:a16="http://schemas.microsoft.com/office/drawing/2014/main" id="{F700F6DD-937E-8721-F2D5-56D76139C27D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80471" y="4315455"/>
            <a:ext cx="612904" cy="289021"/>
          </a:xfrm>
          <a:prstGeom prst="rect">
            <a:avLst/>
          </a:prstGeom>
        </p:spPr>
      </p:pic>
      <p:pic>
        <p:nvPicPr>
          <p:cNvPr id="25" name="Obrázek 24" descr="Obsah obrázku design, rošt, odkapávač&#10;&#10;Popis byl vytvořen automaticky">
            <a:extLst>
              <a:ext uri="{FF2B5EF4-FFF2-40B4-BE49-F238E27FC236}">
                <a16:creationId xmlns:a16="http://schemas.microsoft.com/office/drawing/2014/main" id="{082B7707-77DB-874B-F026-BFB45B5F2E5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27511" y="4315455"/>
            <a:ext cx="612904" cy="289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26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Obsah obrázku diagram, skica, Technický výkres, Plán&#10;&#10;Popis byl vytvořen automaticky">
            <a:extLst>
              <a:ext uri="{FF2B5EF4-FFF2-40B4-BE49-F238E27FC236}">
                <a16:creationId xmlns:a16="http://schemas.microsoft.com/office/drawing/2014/main" id="{EA1B4BA7-B8BA-C375-BC4A-7500AB50F35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0179" y="4438727"/>
            <a:ext cx="3973293" cy="1807987"/>
          </a:xfrm>
          <a:prstGeom prst="rect">
            <a:avLst/>
          </a:prstGeom>
        </p:spPr>
      </p:pic>
      <p:sp>
        <p:nvSpPr>
          <p:cNvPr id="2" name="Vývojový diagram: ruční vstup 1">
            <a:extLst>
              <a:ext uri="{FF2B5EF4-FFF2-40B4-BE49-F238E27FC236}">
                <a16:creationId xmlns:a16="http://schemas.microsoft.com/office/drawing/2014/main" id="{6146E702-783F-DE48-A194-837327F7AAEE}"/>
              </a:ext>
            </a:extLst>
          </p:cNvPr>
          <p:cNvSpPr/>
          <p:nvPr/>
        </p:nvSpPr>
        <p:spPr>
          <a:xfrm rot="16200000" flipV="1">
            <a:off x="8017811" y="-548702"/>
            <a:ext cx="790110" cy="2496312"/>
          </a:xfrm>
          <a:prstGeom prst="flowChartManualInput">
            <a:avLst/>
          </a:prstGeom>
          <a:solidFill>
            <a:srgbClr val="009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17580529-9261-3487-2120-202CD5422259}"/>
              </a:ext>
            </a:extLst>
          </p:cNvPr>
          <p:cNvSpPr/>
          <p:nvPr/>
        </p:nvSpPr>
        <p:spPr>
          <a:xfrm>
            <a:off x="-1" y="304399"/>
            <a:ext cx="7308000" cy="790110"/>
          </a:xfrm>
          <a:prstGeom prst="rect">
            <a:avLst/>
          </a:prstGeom>
          <a:solidFill>
            <a:srgbClr val="009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Vývojový diagram: ruční vstup 6">
            <a:extLst>
              <a:ext uri="{FF2B5EF4-FFF2-40B4-BE49-F238E27FC236}">
                <a16:creationId xmlns:a16="http://schemas.microsoft.com/office/drawing/2014/main" id="{286072F5-97C7-4FC2-B859-829C36FA1764}"/>
              </a:ext>
            </a:extLst>
          </p:cNvPr>
          <p:cNvSpPr/>
          <p:nvPr/>
        </p:nvSpPr>
        <p:spPr>
          <a:xfrm rot="16200000" flipH="1">
            <a:off x="11250229" y="5638061"/>
            <a:ext cx="790110" cy="1093432"/>
          </a:xfrm>
          <a:prstGeom prst="flowChartManualInput">
            <a:avLst/>
          </a:prstGeom>
          <a:solidFill>
            <a:srgbClr val="009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787180DB-B773-42BB-9BFC-223F65528F29}"/>
              </a:ext>
            </a:extLst>
          </p:cNvPr>
          <p:cNvSpPr txBox="1"/>
          <p:nvPr/>
        </p:nvSpPr>
        <p:spPr>
          <a:xfrm>
            <a:off x="563817" y="1205445"/>
            <a:ext cx="11081467" cy="5057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cs-CZ" altLang="cs-CZ" sz="2400" b="1" dirty="0">
                <a:solidFill>
                  <a:srgbClr val="002060"/>
                </a:solidFill>
              </a:rPr>
              <a:t>Rychlé a kapacitní nákladní vlaky přepravující velký objem zboží mezi klíčovými uzly</a:t>
            </a:r>
          </a:p>
          <a:p>
            <a:pPr marL="742950" lvl="2" indent="-285750"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r>
              <a:rPr lang="cs-CZ" altLang="cs-CZ" sz="1600" dirty="0">
                <a:solidFill>
                  <a:srgbClr val="002664"/>
                </a:solidFill>
              </a:rPr>
              <a:t>síť logistických nebo distribučních center s napojením na železniční síť</a:t>
            </a:r>
          </a:p>
          <a:p>
            <a:pPr marL="742950" lvl="2" indent="-285750"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r>
              <a:rPr lang="cs-CZ" altLang="cs-CZ" sz="1600" dirty="0">
                <a:solidFill>
                  <a:srgbClr val="002664"/>
                </a:solidFill>
              </a:rPr>
              <a:t>vlečky průmyslových podniků</a:t>
            </a:r>
          </a:p>
          <a:p>
            <a:pPr marL="742950" lvl="2" indent="-285750"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r>
              <a:rPr lang="cs-CZ" altLang="cs-CZ" sz="1600" dirty="0">
                <a:solidFill>
                  <a:srgbClr val="002664"/>
                </a:solidFill>
              </a:rPr>
              <a:t>propojení s „City logistikou“</a:t>
            </a:r>
          </a:p>
          <a:p>
            <a:pPr marL="742950" lvl="2" indent="-285750"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r>
              <a:rPr lang="cs-CZ" altLang="cs-CZ" sz="1600" dirty="0">
                <a:solidFill>
                  <a:srgbClr val="002664"/>
                </a:solidFill>
              </a:rPr>
              <a:t>rychlá a efektivní překládka přepravních jednotek (model JVZ + kombi) </a:t>
            </a:r>
          </a:p>
          <a:p>
            <a:pPr marL="742950" lvl="2" indent="-285750"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r>
              <a:rPr lang="cs-CZ" altLang="cs-CZ" sz="1600" dirty="0">
                <a:solidFill>
                  <a:srgbClr val="002664"/>
                </a:solidFill>
              </a:rPr>
              <a:t>Funkční VNVK, nová místa pro překládku přepravních jednotek, </a:t>
            </a:r>
            <a:r>
              <a:rPr lang="cs-CZ" altLang="cs-CZ" sz="1600" dirty="0" err="1">
                <a:solidFill>
                  <a:srgbClr val="002664"/>
                </a:solidFill>
              </a:rPr>
              <a:t>ranžíry</a:t>
            </a:r>
            <a:endParaRPr lang="cs-CZ" altLang="cs-CZ" sz="1600" dirty="0">
              <a:solidFill>
                <a:srgbClr val="002664"/>
              </a:solidFill>
            </a:endParaRPr>
          </a:p>
          <a:p>
            <a:pPr>
              <a:spcAft>
                <a:spcPts val="600"/>
              </a:spcAft>
              <a:buClr>
                <a:srgbClr val="002060"/>
              </a:buClr>
              <a:buSzPct val="120000"/>
              <a:defRPr/>
            </a:pPr>
            <a:endParaRPr lang="cs-CZ" sz="1200" b="1" dirty="0">
              <a:solidFill>
                <a:srgbClr val="002060"/>
              </a:solidFill>
            </a:endParaRPr>
          </a:p>
          <a:p>
            <a:pPr>
              <a:spcAft>
                <a:spcPts val="600"/>
              </a:spcAft>
              <a:buClr>
                <a:srgbClr val="002060"/>
              </a:buClr>
              <a:buSzPct val="120000"/>
              <a:defRPr/>
            </a:pPr>
            <a:r>
              <a:rPr lang="cs-CZ" sz="2400" b="1" dirty="0">
                <a:solidFill>
                  <a:srgbClr val="009FDB"/>
                </a:solidFill>
              </a:rPr>
              <a:t>Kooperace módů dopravy při využití výhod jednotlivých módů</a:t>
            </a:r>
          </a:p>
          <a:p>
            <a:pPr marL="742950" lvl="2" indent="-285750">
              <a:lnSpc>
                <a:spcPts val="2000"/>
              </a:lnSpc>
              <a:spcAft>
                <a:spcPts val="600"/>
              </a:spcAft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r>
              <a:rPr lang="cs-CZ" sz="1600" dirty="0">
                <a:solidFill>
                  <a:srgbClr val="002664"/>
                </a:solidFill>
              </a:rPr>
              <a:t>Železnice na (elektrifikované) páteři s násobně nižší spotřebou energie a emisemi</a:t>
            </a:r>
          </a:p>
          <a:p>
            <a:pPr marL="742950" lvl="2" indent="-285750">
              <a:lnSpc>
                <a:spcPts val="2000"/>
              </a:lnSpc>
              <a:spcAft>
                <a:spcPts val="600"/>
              </a:spcAft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r>
              <a:rPr lang="cs-CZ" sz="1600" dirty="0">
                <a:solidFill>
                  <a:srgbClr val="002664"/>
                </a:solidFill>
              </a:rPr>
              <a:t>Přeložení v (mini) terminálu v blízkosti měst či dopravních bodů</a:t>
            </a:r>
          </a:p>
          <a:p>
            <a:pPr marL="742950" lvl="2" indent="-285750">
              <a:lnSpc>
                <a:spcPts val="2000"/>
              </a:lnSpc>
              <a:spcAft>
                <a:spcPts val="600"/>
              </a:spcAft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r>
              <a:rPr lang="cs-CZ" sz="1600" dirty="0">
                <a:solidFill>
                  <a:srgbClr val="002664"/>
                </a:solidFill>
              </a:rPr>
              <a:t>(Elektrifikovaná) dodávka pro první a poslední úsek </a:t>
            </a:r>
            <a:br>
              <a:rPr lang="cs-CZ" sz="1600" dirty="0">
                <a:solidFill>
                  <a:srgbClr val="002664"/>
                </a:solidFill>
              </a:rPr>
            </a:br>
            <a:r>
              <a:rPr lang="cs-CZ" sz="1600" dirty="0">
                <a:solidFill>
                  <a:srgbClr val="002664"/>
                </a:solidFill>
              </a:rPr>
              <a:t>(první a poslední míle) &lt;50 km (cílově)</a:t>
            </a:r>
          </a:p>
          <a:p>
            <a:pPr>
              <a:spcAft>
                <a:spcPts val="600"/>
              </a:spcAft>
              <a:defRPr/>
            </a:pPr>
            <a:endParaRPr lang="cs-CZ" altLang="cs-CZ" sz="2000" dirty="0">
              <a:solidFill>
                <a:srgbClr val="009FDA"/>
              </a:solidFill>
            </a:endParaRPr>
          </a:p>
          <a:p>
            <a:pPr>
              <a:spcAft>
                <a:spcPts val="600"/>
              </a:spcAft>
              <a:defRPr/>
            </a:pPr>
            <a:r>
              <a:rPr lang="cs-CZ" altLang="cs-CZ" sz="2400" b="1" dirty="0">
                <a:solidFill>
                  <a:srgbClr val="002060"/>
                </a:solidFill>
              </a:rPr>
              <a:t>+ moderní technologie viz další snímky</a:t>
            </a:r>
            <a:endParaRPr lang="cs-CZ" altLang="cs-CZ" sz="2000" dirty="0">
              <a:solidFill>
                <a:srgbClr val="009FDA"/>
              </a:solidFill>
            </a:endParaRP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B8925E31-9D76-1BD8-EA62-117097D525EF}"/>
              </a:ext>
            </a:extLst>
          </p:cNvPr>
          <p:cNvSpPr txBox="1"/>
          <p:nvPr/>
        </p:nvSpPr>
        <p:spPr>
          <a:xfrm>
            <a:off x="248801" y="376286"/>
            <a:ext cx="97114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>
                <a:solidFill>
                  <a:schemeClr val="bg1"/>
                </a:solidFill>
                <a:latin typeface="Corbel" pitchFamily="34" charset="0"/>
              </a:rPr>
              <a:t>KAM SMĚŘUJE </a:t>
            </a:r>
            <a:r>
              <a:rPr lang="cs-CZ" sz="3600" dirty="0">
                <a:solidFill>
                  <a:schemeClr val="bg1"/>
                </a:solidFill>
                <a:latin typeface="Corbel" pitchFamily="34" charset="0"/>
              </a:rPr>
              <a:t>železniční nákladní doprava?</a:t>
            </a:r>
            <a:endParaRPr lang="cs-CZ" sz="3600" dirty="0">
              <a:solidFill>
                <a:srgbClr val="002664"/>
              </a:solidFill>
              <a:latin typeface="Corbel" pitchFamily="34" charset="0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F04C2904-FA49-2971-41DA-D7D1B15CB110}"/>
              </a:ext>
            </a:extLst>
          </p:cNvPr>
          <p:cNvSpPr txBox="1"/>
          <p:nvPr/>
        </p:nvSpPr>
        <p:spPr>
          <a:xfrm>
            <a:off x="11449444" y="5915686"/>
            <a:ext cx="64730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FA317F-79E6-40CD-90DF-49498F0A2E3F}" type="slidenum">
              <a:rPr lang="en-US" sz="3000" smtClean="0">
                <a:solidFill>
                  <a:schemeClr val="bg1"/>
                </a:solidFill>
              </a:rPr>
              <a:t>4</a:t>
            </a:fld>
            <a:endParaRPr lang="en-US" sz="3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86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ývojový diagram: ruční vstup 3">
            <a:extLst>
              <a:ext uri="{FF2B5EF4-FFF2-40B4-BE49-F238E27FC236}">
                <a16:creationId xmlns:a16="http://schemas.microsoft.com/office/drawing/2014/main" id="{6F700935-7A40-4892-9B52-F1C4D8FAAF7C}"/>
              </a:ext>
            </a:extLst>
          </p:cNvPr>
          <p:cNvSpPr/>
          <p:nvPr/>
        </p:nvSpPr>
        <p:spPr>
          <a:xfrm rot="16200000" flipV="1">
            <a:off x="8017811" y="-548702"/>
            <a:ext cx="790110" cy="2496312"/>
          </a:xfrm>
          <a:prstGeom prst="flowChartManualInput">
            <a:avLst/>
          </a:prstGeom>
          <a:solidFill>
            <a:srgbClr val="009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3E7A15DF-826D-4C50-844C-A9F574F06914}"/>
              </a:ext>
            </a:extLst>
          </p:cNvPr>
          <p:cNvSpPr/>
          <p:nvPr/>
        </p:nvSpPr>
        <p:spPr>
          <a:xfrm>
            <a:off x="-1" y="304399"/>
            <a:ext cx="7308000" cy="790110"/>
          </a:xfrm>
          <a:prstGeom prst="rect">
            <a:avLst/>
          </a:prstGeom>
          <a:solidFill>
            <a:srgbClr val="009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59745ECB-4462-4979-826E-0B07EEDFE7A5}"/>
              </a:ext>
            </a:extLst>
          </p:cNvPr>
          <p:cNvSpPr txBox="1"/>
          <p:nvPr/>
        </p:nvSpPr>
        <p:spPr>
          <a:xfrm>
            <a:off x="248802" y="376286"/>
            <a:ext cx="910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>
                <a:solidFill>
                  <a:schemeClr val="bg1"/>
                </a:solidFill>
                <a:latin typeface="Corbel" pitchFamily="34" charset="0"/>
              </a:rPr>
              <a:t>Moderní technologie </a:t>
            </a:r>
            <a:r>
              <a:rPr lang="cs-CZ" sz="3600" dirty="0">
                <a:solidFill>
                  <a:schemeClr val="bg1"/>
                </a:solidFill>
                <a:latin typeface="Corbel" pitchFamily="34" charset="0"/>
              </a:rPr>
              <a:t>– nástroj rozvoje</a:t>
            </a:r>
            <a:endParaRPr lang="en-US" sz="3600" dirty="0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7" name="Vývojový diagram: ruční vstup 6">
            <a:extLst>
              <a:ext uri="{FF2B5EF4-FFF2-40B4-BE49-F238E27FC236}">
                <a16:creationId xmlns:a16="http://schemas.microsoft.com/office/drawing/2014/main" id="{286072F5-97C7-4FC2-B859-829C36FA1764}"/>
              </a:ext>
            </a:extLst>
          </p:cNvPr>
          <p:cNvSpPr/>
          <p:nvPr/>
        </p:nvSpPr>
        <p:spPr>
          <a:xfrm rot="16200000" flipH="1">
            <a:off x="11250229" y="5638061"/>
            <a:ext cx="790110" cy="1093432"/>
          </a:xfrm>
          <a:prstGeom prst="flowChartManualInput">
            <a:avLst/>
          </a:prstGeom>
          <a:solidFill>
            <a:srgbClr val="009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4035341F-7A47-4EEF-9D1E-61229A24965A}"/>
              </a:ext>
            </a:extLst>
          </p:cNvPr>
          <p:cNvSpPr txBox="1"/>
          <p:nvPr/>
        </p:nvSpPr>
        <p:spPr>
          <a:xfrm>
            <a:off x="324056" y="1196394"/>
            <a:ext cx="10800000" cy="5144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spcBef>
                <a:spcPct val="20000"/>
              </a:spcBef>
              <a:buClr>
                <a:schemeClr val="tx1"/>
              </a:buClr>
              <a:tabLst>
                <a:tab pos="542925" algn="l"/>
              </a:tabLst>
              <a:defRPr/>
            </a:pPr>
            <a:r>
              <a:rPr lang="cs-CZ" sz="2400" dirty="0">
                <a:solidFill>
                  <a:srgbClr val="002664"/>
                </a:solidFill>
                <a:latin typeface="+mn-lt"/>
                <a:cs typeface="+mn-cs"/>
              </a:rPr>
              <a:t>Postupně implementované technologie:  dopravci si hlídají přínosy a návratnost</a:t>
            </a:r>
          </a:p>
          <a:p>
            <a:pPr marL="0" lvl="1">
              <a:spcBef>
                <a:spcPts val="1200"/>
              </a:spcBef>
              <a:buClr>
                <a:schemeClr val="tx1"/>
              </a:buClr>
              <a:tabLst>
                <a:tab pos="542925" algn="l"/>
              </a:tabLst>
              <a:defRPr/>
            </a:pPr>
            <a:r>
              <a:rPr lang="cs-CZ" sz="2400" dirty="0">
                <a:solidFill>
                  <a:srgbClr val="0993CD"/>
                </a:solidFill>
              </a:rPr>
              <a:t>INTEROPERABILNÍ LOKOMOTIVY</a:t>
            </a:r>
          </a:p>
          <a:p>
            <a:pPr marL="742950" lvl="2" indent="-285750">
              <a:spcBef>
                <a:spcPts val="8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r>
              <a:rPr lang="cs-CZ" sz="1600" dirty="0">
                <a:solidFill>
                  <a:srgbClr val="002664"/>
                </a:solidFill>
              </a:rPr>
              <a:t>vyvoláno potřebou zákazníků – mezinárodní přepravy bez přepřahu, zastavení</a:t>
            </a:r>
          </a:p>
          <a:p>
            <a:pPr marL="742950" lvl="2" indent="-285750">
              <a:spcBef>
                <a:spcPts val="8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r>
              <a:rPr lang="cs-CZ" sz="1600" dirty="0">
                <a:solidFill>
                  <a:srgbClr val="002664"/>
                </a:solidFill>
              </a:rPr>
              <a:t>rozvoj díky standardizaci a interoperabilitě – TSI, ERA atd.</a:t>
            </a:r>
          </a:p>
          <a:p>
            <a:pPr marL="742950" lvl="2" indent="-285750">
              <a:spcBef>
                <a:spcPts val="8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r>
              <a:rPr lang="cs-CZ" sz="1600" dirty="0">
                <a:solidFill>
                  <a:srgbClr val="002664"/>
                </a:solidFill>
              </a:rPr>
              <a:t>ČD Cargo téměř ztrojnásobí počet vlastních IOL do konce roku 2026</a:t>
            </a:r>
          </a:p>
          <a:p>
            <a:pPr marL="0" lvl="1">
              <a:spcBef>
                <a:spcPts val="1200"/>
              </a:spcBef>
              <a:buClr>
                <a:schemeClr val="tx1"/>
              </a:buClr>
              <a:tabLst>
                <a:tab pos="542925" algn="l"/>
              </a:tabLst>
              <a:defRPr/>
            </a:pPr>
            <a:r>
              <a:rPr lang="cs-CZ" sz="2400" dirty="0">
                <a:solidFill>
                  <a:srgbClr val="0993CD"/>
                </a:solidFill>
              </a:rPr>
              <a:t>VOZY S MODULÁRNÍMI (VYMĚNITELNÝMI) NÁSTAVBAMI</a:t>
            </a:r>
            <a:endParaRPr lang="cs-CZ" sz="2400" dirty="0">
              <a:solidFill>
                <a:srgbClr val="0993CD"/>
              </a:solidFill>
              <a:latin typeface="+mn-lt"/>
              <a:cs typeface="+mn-cs"/>
            </a:endParaRPr>
          </a:p>
          <a:p>
            <a:pPr marL="742950" lvl="2" indent="-285750">
              <a:spcBef>
                <a:spcPts val="8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r>
              <a:rPr lang="cs-CZ" sz="1600" dirty="0">
                <a:solidFill>
                  <a:srgbClr val="002664"/>
                </a:solidFill>
              </a:rPr>
              <a:t>vyvoláno tlakem na efektivnější přepravy (rychlejší nakládka a vykládka; nižší hmotnost vozů)</a:t>
            </a:r>
          </a:p>
          <a:p>
            <a:pPr marL="742950" lvl="2" indent="-285750">
              <a:spcBef>
                <a:spcPts val="8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r>
              <a:rPr lang="cs-CZ" sz="1600" dirty="0">
                <a:solidFill>
                  <a:srgbClr val="002664"/>
                </a:solidFill>
              </a:rPr>
              <a:t>vozy pro rychlost &gt; 120 km/h pro přepravy kusových zásilek s využitím přepravních jednotek (využití VRT)</a:t>
            </a:r>
          </a:p>
          <a:p>
            <a:pPr marL="742950" lvl="2" indent="-285750">
              <a:spcBef>
                <a:spcPts val="8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r>
              <a:rPr lang="cs-CZ" sz="1600" dirty="0">
                <a:solidFill>
                  <a:srgbClr val="002664"/>
                </a:solidFill>
              </a:rPr>
              <a:t>dlouhodobá univerzálnost vozů – možnost změnit nástavbu v řádu hodin (celý vlak přestrojen v řádu dní) a tím získat flexibilitu na sezónní přepravy vybraných komodit</a:t>
            </a:r>
          </a:p>
          <a:p>
            <a:pPr marL="0" lvl="1">
              <a:spcBef>
                <a:spcPts val="1200"/>
              </a:spcBef>
              <a:buClr>
                <a:schemeClr val="tx1"/>
              </a:buClr>
              <a:tabLst>
                <a:tab pos="542925" algn="l"/>
              </a:tabLst>
              <a:defRPr/>
            </a:pPr>
            <a:r>
              <a:rPr lang="cs-CZ" sz="2400" dirty="0">
                <a:solidFill>
                  <a:srgbClr val="0993CD"/>
                </a:solidFill>
                <a:latin typeface="+mn-lt"/>
                <a:cs typeface="+mn-cs"/>
              </a:rPr>
              <a:t>INFORMAČNÍ SYSTÉMY A DIGITÁLNÍ PŘÍSTUP</a:t>
            </a:r>
          </a:p>
          <a:p>
            <a:pPr marL="742950" lvl="2" indent="-285750">
              <a:spcBef>
                <a:spcPts val="8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r>
              <a:rPr lang="cs-CZ" sz="1600" dirty="0">
                <a:solidFill>
                  <a:srgbClr val="002664"/>
                </a:solidFill>
              </a:rPr>
              <a:t>vyvoláno tlakem zákazníků na přesné a včasné informování a efektivní komunikaci</a:t>
            </a:r>
          </a:p>
          <a:p>
            <a:pPr marL="742950" lvl="2" indent="-285750">
              <a:spcBef>
                <a:spcPts val="8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r>
              <a:rPr lang="cs-CZ" sz="1600" dirty="0">
                <a:solidFill>
                  <a:srgbClr val="002664"/>
                </a:solidFill>
              </a:rPr>
              <a:t>objednávky a informace v podobě jakou zákazníci očekávají v době e-</a:t>
            </a:r>
            <a:r>
              <a:rPr lang="cs-CZ" sz="1600" dirty="0" err="1">
                <a:solidFill>
                  <a:srgbClr val="002664"/>
                </a:solidFill>
              </a:rPr>
              <a:t>commerce</a:t>
            </a:r>
            <a:endParaRPr lang="cs-CZ" sz="1600" dirty="0">
              <a:solidFill>
                <a:srgbClr val="002664"/>
              </a:solidFill>
            </a:endParaRPr>
          </a:p>
        </p:txBody>
      </p:sp>
      <p:sp>
        <p:nvSpPr>
          <p:cNvPr id="24" name="Ovál 23">
            <a:extLst>
              <a:ext uri="{FF2B5EF4-FFF2-40B4-BE49-F238E27FC236}">
                <a16:creationId xmlns:a16="http://schemas.microsoft.com/office/drawing/2014/main" id="{3019E584-B37C-4B7E-9297-70A6F1494D7E}"/>
              </a:ext>
            </a:extLst>
          </p:cNvPr>
          <p:cNvSpPr/>
          <p:nvPr/>
        </p:nvSpPr>
        <p:spPr>
          <a:xfrm>
            <a:off x="10241602" y="1240742"/>
            <a:ext cx="396000" cy="3960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cs-CZ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cs-CZ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Zaoblený obdélník 16">
            <a:extLst>
              <a:ext uri="{FF2B5EF4-FFF2-40B4-BE49-F238E27FC236}">
                <a16:creationId xmlns:a16="http://schemas.microsoft.com/office/drawing/2014/main" id="{FAAB9E03-C3BE-30F0-CD98-077604306E14}"/>
              </a:ext>
            </a:extLst>
          </p:cNvPr>
          <p:cNvSpPr/>
          <p:nvPr/>
        </p:nvSpPr>
        <p:spPr>
          <a:xfrm>
            <a:off x="7951560" y="4940635"/>
            <a:ext cx="3600000" cy="73893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92D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cs-CZ" b="1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„Evoluční“ projekty = mají potenciál objem přeprav udržet a navýšit</a:t>
            </a:r>
            <a:endParaRPr lang="cs-CZ" sz="1400" b="1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" name="Zaoblený obdélník 16">
            <a:extLst>
              <a:ext uri="{FF2B5EF4-FFF2-40B4-BE49-F238E27FC236}">
                <a16:creationId xmlns:a16="http://schemas.microsoft.com/office/drawing/2014/main" id="{3AD15706-DFE8-0673-33D9-F0F2069DE18C}"/>
              </a:ext>
            </a:extLst>
          </p:cNvPr>
          <p:cNvSpPr/>
          <p:nvPr/>
        </p:nvSpPr>
        <p:spPr>
          <a:xfrm>
            <a:off x="10637602" y="498214"/>
            <a:ext cx="1270226" cy="465977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92D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cs-CZ" b="1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Evoluce</a:t>
            </a:r>
            <a:endParaRPr lang="cs-CZ" sz="1400" b="1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3DFDE543-8DE8-0CE7-20D5-19E1ACDBA0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9737" y="1771870"/>
            <a:ext cx="4323669" cy="1512000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4C19BB1C-8651-4E0E-9D64-AA3ABD5F5826}"/>
              </a:ext>
            </a:extLst>
          </p:cNvPr>
          <p:cNvSpPr txBox="1"/>
          <p:nvPr/>
        </p:nvSpPr>
        <p:spPr>
          <a:xfrm>
            <a:off x="11449444" y="5915686"/>
            <a:ext cx="64730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008AF89D-FE12-464D-BDB6-08F6CEDC1DE4}" type="slidenum">
              <a:rPr lang="en-US" sz="3000" smtClean="0">
                <a:solidFill>
                  <a:schemeClr val="bg1"/>
                </a:solidFill>
              </a:rPr>
              <a:t>5</a:t>
            </a:fld>
            <a:endParaRPr lang="en-US" sz="3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0110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ývojový diagram: ruční vstup 3">
            <a:extLst>
              <a:ext uri="{FF2B5EF4-FFF2-40B4-BE49-F238E27FC236}">
                <a16:creationId xmlns:a16="http://schemas.microsoft.com/office/drawing/2014/main" id="{6F700935-7A40-4892-9B52-F1C4D8FAAF7C}"/>
              </a:ext>
            </a:extLst>
          </p:cNvPr>
          <p:cNvSpPr/>
          <p:nvPr/>
        </p:nvSpPr>
        <p:spPr>
          <a:xfrm rot="16200000" flipV="1">
            <a:off x="8017811" y="-548702"/>
            <a:ext cx="790110" cy="2496312"/>
          </a:xfrm>
          <a:prstGeom prst="flowChartManualInput">
            <a:avLst/>
          </a:prstGeom>
          <a:solidFill>
            <a:srgbClr val="009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3E7A15DF-826D-4C50-844C-A9F574F06914}"/>
              </a:ext>
            </a:extLst>
          </p:cNvPr>
          <p:cNvSpPr/>
          <p:nvPr/>
        </p:nvSpPr>
        <p:spPr>
          <a:xfrm>
            <a:off x="-1" y="304399"/>
            <a:ext cx="7308000" cy="790110"/>
          </a:xfrm>
          <a:prstGeom prst="rect">
            <a:avLst/>
          </a:prstGeom>
          <a:solidFill>
            <a:srgbClr val="009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59745ECB-4462-4979-826E-0B07EEDFE7A5}"/>
              </a:ext>
            </a:extLst>
          </p:cNvPr>
          <p:cNvSpPr txBox="1"/>
          <p:nvPr/>
        </p:nvSpPr>
        <p:spPr>
          <a:xfrm>
            <a:off x="248802" y="376286"/>
            <a:ext cx="910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dirty="0">
                <a:solidFill>
                  <a:schemeClr val="bg1"/>
                </a:solidFill>
                <a:latin typeface="Corbel" pitchFamily="34" charset="0"/>
              </a:rPr>
              <a:t>Moderní technologie – </a:t>
            </a:r>
            <a:r>
              <a:rPr lang="cs-CZ" sz="3600" b="1" dirty="0">
                <a:solidFill>
                  <a:schemeClr val="bg1"/>
                </a:solidFill>
                <a:latin typeface="Corbel" pitchFamily="34" charset="0"/>
              </a:rPr>
              <a:t>lokomotivy</a:t>
            </a:r>
            <a:endParaRPr lang="en-US" sz="3600" b="1" dirty="0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7" name="Vývojový diagram: ruční vstup 6">
            <a:extLst>
              <a:ext uri="{FF2B5EF4-FFF2-40B4-BE49-F238E27FC236}">
                <a16:creationId xmlns:a16="http://schemas.microsoft.com/office/drawing/2014/main" id="{286072F5-97C7-4FC2-B859-829C36FA1764}"/>
              </a:ext>
            </a:extLst>
          </p:cNvPr>
          <p:cNvSpPr/>
          <p:nvPr/>
        </p:nvSpPr>
        <p:spPr>
          <a:xfrm rot="16200000" flipH="1">
            <a:off x="11250229" y="5638061"/>
            <a:ext cx="790110" cy="1093432"/>
          </a:xfrm>
          <a:prstGeom prst="flowChartManualInput">
            <a:avLst/>
          </a:prstGeom>
          <a:solidFill>
            <a:srgbClr val="009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4035341F-7A47-4EEF-9D1E-61229A24965A}"/>
              </a:ext>
            </a:extLst>
          </p:cNvPr>
          <p:cNvSpPr txBox="1"/>
          <p:nvPr/>
        </p:nvSpPr>
        <p:spPr>
          <a:xfrm>
            <a:off x="324056" y="1238924"/>
            <a:ext cx="7452000" cy="5283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spcBef>
                <a:spcPts val="1200"/>
              </a:spcBef>
              <a:buClr>
                <a:schemeClr val="tx1"/>
              </a:buClr>
              <a:tabLst>
                <a:tab pos="542925" algn="l"/>
              </a:tabLst>
              <a:defRPr/>
            </a:pPr>
            <a:r>
              <a:rPr lang="cs-CZ" sz="2400" dirty="0">
                <a:solidFill>
                  <a:srgbClr val="009FDB"/>
                </a:solidFill>
              </a:rPr>
              <a:t>LOKOMOTIVY S VÍCEZDROJOVÝMI POHONY</a:t>
            </a:r>
          </a:p>
          <a:p>
            <a:pPr marL="742950" lvl="2" indent="-285750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r>
              <a:rPr lang="cs-CZ" sz="1600" dirty="0">
                <a:solidFill>
                  <a:srgbClr val="002664"/>
                </a:solidFill>
              </a:rPr>
              <a:t>univerzálně použitelná vozidla pro vozbu v částečně elektrifikované železniční síti, pro plánované i neplánované výluky nebo odklony</a:t>
            </a:r>
          </a:p>
          <a:p>
            <a:pPr marL="742950" lvl="2" indent="-285750"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r>
              <a:rPr lang="cs-CZ" sz="1600" dirty="0">
                <a:solidFill>
                  <a:srgbClr val="002664"/>
                </a:solidFill>
              </a:rPr>
              <a:t>v tuto chvíli cestou </a:t>
            </a:r>
            <a:r>
              <a:rPr lang="cs-CZ" sz="1600" dirty="0" err="1">
                <a:solidFill>
                  <a:srgbClr val="002664"/>
                </a:solidFill>
              </a:rPr>
              <a:t>elekřina+nafta</a:t>
            </a:r>
            <a:r>
              <a:rPr lang="cs-CZ" sz="1600" dirty="0">
                <a:solidFill>
                  <a:srgbClr val="002664"/>
                </a:solidFill>
              </a:rPr>
              <a:t> </a:t>
            </a:r>
            <a:r>
              <a:rPr lang="cs-CZ" sz="1400" i="1" dirty="0">
                <a:solidFill>
                  <a:srgbClr val="002664"/>
                </a:solidFill>
              </a:rPr>
              <a:t>(baterie a vodík spíše okrajové v nákladní dopravě)</a:t>
            </a:r>
          </a:p>
          <a:p>
            <a:pPr marL="742950" lvl="2" indent="-285750"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r>
              <a:rPr lang="cs-CZ" sz="1600" dirty="0">
                <a:solidFill>
                  <a:srgbClr val="002664"/>
                </a:solidFill>
              </a:rPr>
              <a:t>plánována náhrada za dieselové lokomotivy cca od r. 2027+ :  primárně kombinace posunu a traťových výkonů (věžové uspořádání) + výhradně traťové </a:t>
            </a:r>
          </a:p>
          <a:p>
            <a:pPr marL="742950" lvl="2" indent="-285750"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r>
              <a:rPr lang="cs-CZ" sz="1600" dirty="0">
                <a:solidFill>
                  <a:srgbClr val="002664"/>
                </a:solidFill>
              </a:rPr>
              <a:t>do roku 2030 je ambice zařadit do flotily až 80 lokomotiv</a:t>
            </a:r>
          </a:p>
          <a:p>
            <a:pPr marL="0" lvl="1">
              <a:spcBef>
                <a:spcPts val="1200"/>
              </a:spcBef>
              <a:buClr>
                <a:schemeClr val="tx1"/>
              </a:buClr>
              <a:tabLst>
                <a:tab pos="542925" algn="l"/>
              </a:tabLst>
              <a:defRPr/>
            </a:pPr>
            <a:r>
              <a:rPr lang="cs-CZ" sz="2400" dirty="0">
                <a:solidFill>
                  <a:srgbClr val="009FDB"/>
                </a:solidFill>
              </a:rPr>
              <a:t>LOKOMOTIVY S LAST-MILE DIESEL MODULEM</a:t>
            </a:r>
          </a:p>
          <a:p>
            <a:pPr marL="742950" lvl="2" indent="-285750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r>
              <a:rPr lang="cs-CZ" sz="1600" dirty="0">
                <a:solidFill>
                  <a:srgbClr val="002664"/>
                </a:solidFill>
              </a:rPr>
              <a:t>standardní interoperabilní elektrická lokomotiva s přídavným motorem o výkonu 180-300kW</a:t>
            </a:r>
          </a:p>
          <a:p>
            <a:pPr marL="742950" lvl="2" indent="-285750"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r>
              <a:rPr lang="cs-CZ" sz="1600" dirty="0">
                <a:solidFill>
                  <a:srgbClr val="002664"/>
                </a:solidFill>
              </a:rPr>
              <a:t>obsluha neelektrifikovaných vleček a kolejí bez nutného přepřahu</a:t>
            </a:r>
          </a:p>
          <a:p>
            <a:pPr marL="0" lvl="1">
              <a:spcBef>
                <a:spcPts val="1200"/>
              </a:spcBef>
              <a:buClr>
                <a:schemeClr val="tx1"/>
              </a:buClr>
              <a:tabLst>
                <a:tab pos="542925" algn="l"/>
              </a:tabLst>
              <a:defRPr/>
            </a:pPr>
            <a:r>
              <a:rPr lang="cs-CZ" sz="2400" dirty="0">
                <a:solidFill>
                  <a:srgbClr val="0993CD"/>
                </a:solidFill>
              </a:rPr>
              <a:t>INTEROPERABILNÍ ZABEZPEČOVACÍ ZAŘÍZENÍ = </a:t>
            </a:r>
            <a:r>
              <a:rPr lang="cs-CZ" sz="2400" dirty="0">
                <a:solidFill>
                  <a:srgbClr val="009FDB"/>
                </a:solidFill>
              </a:rPr>
              <a:t>ETCS</a:t>
            </a:r>
            <a:endParaRPr lang="cs-CZ" sz="2400" dirty="0">
              <a:solidFill>
                <a:srgbClr val="009FDB"/>
              </a:solidFill>
              <a:latin typeface="+mn-lt"/>
              <a:cs typeface="+mn-cs"/>
            </a:endParaRPr>
          </a:p>
          <a:p>
            <a:pPr marL="742950" lvl="2" indent="-285750">
              <a:spcBef>
                <a:spcPts val="8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r>
              <a:rPr lang="cs-CZ" sz="1600" dirty="0">
                <a:solidFill>
                  <a:srgbClr val="002664"/>
                </a:solidFill>
              </a:rPr>
              <a:t>v cílovém stavu umožní jízdu pouze s jedním zařízením napříč Evropou</a:t>
            </a:r>
          </a:p>
          <a:p>
            <a:pPr marL="742950" lvl="2" indent="-285750">
              <a:spcBef>
                <a:spcPts val="8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r>
              <a:rPr lang="cs-CZ" sz="1600" dirty="0">
                <a:solidFill>
                  <a:srgbClr val="002664"/>
                </a:solidFill>
              </a:rPr>
              <a:t>ČD Cargo má již téměř 400 lokomotiv vybaveno, či zasmluvněno budoucí vybavení</a:t>
            </a:r>
          </a:p>
        </p:txBody>
      </p:sp>
      <p:pic>
        <p:nvPicPr>
          <p:cNvPr id="3" name="Obrázek 2" descr="Obsah obrázku venku, modrá, přeprava, vlak&#10;&#10;Popis byl vytvořen automaticky">
            <a:extLst>
              <a:ext uri="{FF2B5EF4-FFF2-40B4-BE49-F238E27FC236}">
                <a16:creationId xmlns:a16="http://schemas.microsoft.com/office/drawing/2014/main" id="{FE4B4696-94A6-783D-85C4-C6504C525D1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7835" y="1445177"/>
            <a:ext cx="2998724" cy="1686676"/>
          </a:xfrm>
          <a:prstGeom prst="rect">
            <a:avLst/>
          </a:prstGeom>
        </p:spPr>
      </p:pic>
      <p:pic>
        <p:nvPicPr>
          <p:cNvPr id="11" name="Obrázek 10" descr="Obsah obrázku venku, obloha, trať, vlak&#10;&#10;Popis byl vytvořen automaticky">
            <a:extLst>
              <a:ext uri="{FF2B5EF4-FFF2-40B4-BE49-F238E27FC236}">
                <a16:creationId xmlns:a16="http://schemas.microsoft.com/office/drawing/2014/main" id="{0347F660-E610-E4A9-A588-42753319A3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5933" y="3424345"/>
            <a:ext cx="2998724" cy="1713374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7E15EDF9-E482-B87B-F224-8228CFA0A99E}"/>
              </a:ext>
            </a:extLst>
          </p:cNvPr>
          <p:cNvSpPr txBox="1"/>
          <p:nvPr/>
        </p:nvSpPr>
        <p:spPr>
          <a:xfrm>
            <a:off x="11449444" y="5915686"/>
            <a:ext cx="64730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CAC15CF7-6808-49C3-9262-606F7EC03975}" type="slidenum">
              <a:rPr lang="en-US" sz="3000" smtClean="0">
                <a:solidFill>
                  <a:schemeClr val="bg1"/>
                </a:solidFill>
              </a:rPr>
              <a:t>6</a:t>
            </a:fld>
            <a:endParaRPr lang="en-US" sz="3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259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ývojový diagram: ruční vstup 3">
            <a:extLst>
              <a:ext uri="{FF2B5EF4-FFF2-40B4-BE49-F238E27FC236}">
                <a16:creationId xmlns:a16="http://schemas.microsoft.com/office/drawing/2014/main" id="{6F700935-7A40-4892-9B52-F1C4D8FAAF7C}"/>
              </a:ext>
            </a:extLst>
          </p:cNvPr>
          <p:cNvSpPr/>
          <p:nvPr/>
        </p:nvSpPr>
        <p:spPr>
          <a:xfrm rot="16200000" flipV="1">
            <a:off x="8017811" y="-548702"/>
            <a:ext cx="790110" cy="2496312"/>
          </a:xfrm>
          <a:prstGeom prst="flowChartManualInput">
            <a:avLst/>
          </a:prstGeom>
          <a:solidFill>
            <a:srgbClr val="009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3E7A15DF-826D-4C50-844C-A9F574F06914}"/>
              </a:ext>
            </a:extLst>
          </p:cNvPr>
          <p:cNvSpPr/>
          <p:nvPr/>
        </p:nvSpPr>
        <p:spPr>
          <a:xfrm>
            <a:off x="-1" y="304399"/>
            <a:ext cx="7308000" cy="790110"/>
          </a:xfrm>
          <a:prstGeom prst="rect">
            <a:avLst/>
          </a:prstGeom>
          <a:solidFill>
            <a:srgbClr val="009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59745ECB-4462-4979-826E-0B07EEDFE7A5}"/>
              </a:ext>
            </a:extLst>
          </p:cNvPr>
          <p:cNvSpPr txBox="1"/>
          <p:nvPr/>
        </p:nvSpPr>
        <p:spPr>
          <a:xfrm>
            <a:off x="248802" y="376286"/>
            <a:ext cx="910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dirty="0">
                <a:solidFill>
                  <a:schemeClr val="bg1"/>
                </a:solidFill>
                <a:latin typeface="Corbel" pitchFamily="34" charset="0"/>
              </a:rPr>
              <a:t>Moderní technologie – </a:t>
            </a:r>
            <a:r>
              <a:rPr lang="cs-CZ" sz="3600" b="1" dirty="0">
                <a:solidFill>
                  <a:schemeClr val="bg1"/>
                </a:solidFill>
                <a:latin typeface="Corbel" pitchFamily="34" charset="0"/>
              </a:rPr>
              <a:t>vozový park</a:t>
            </a:r>
            <a:endParaRPr lang="en-US" sz="3600" b="1" dirty="0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7" name="Vývojový diagram: ruční vstup 6">
            <a:extLst>
              <a:ext uri="{FF2B5EF4-FFF2-40B4-BE49-F238E27FC236}">
                <a16:creationId xmlns:a16="http://schemas.microsoft.com/office/drawing/2014/main" id="{286072F5-97C7-4FC2-B859-829C36FA1764}"/>
              </a:ext>
            </a:extLst>
          </p:cNvPr>
          <p:cNvSpPr/>
          <p:nvPr/>
        </p:nvSpPr>
        <p:spPr>
          <a:xfrm rot="16200000" flipH="1">
            <a:off x="11250229" y="5638061"/>
            <a:ext cx="790110" cy="1093432"/>
          </a:xfrm>
          <a:prstGeom prst="flowChartManualInput">
            <a:avLst/>
          </a:prstGeom>
          <a:solidFill>
            <a:srgbClr val="009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4035341F-7A47-4EEF-9D1E-61229A24965A}"/>
              </a:ext>
            </a:extLst>
          </p:cNvPr>
          <p:cNvSpPr txBox="1"/>
          <p:nvPr/>
        </p:nvSpPr>
        <p:spPr>
          <a:xfrm>
            <a:off x="324056" y="1409044"/>
            <a:ext cx="7125898" cy="4480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spcBef>
                <a:spcPts val="1200"/>
              </a:spcBef>
              <a:buClr>
                <a:schemeClr val="tx1"/>
              </a:buClr>
              <a:tabLst>
                <a:tab pos="542925" algn="l"/>
              </a:tabLst>
              <a:defRPr/>
            </a:pPr>
            <a:r>
              <a:rPr lang="cs-CZ" sz="2400" dirty="0">
                <a:solidFill>
                  <a:srgbClr val="0993CD"/>
                </a:solidFill>
              </a:rPr>
              <a:t>PLOŠINOVÉ VOZY</a:t>
            </a:r>
          </a:p>
          <a:p>
            <a:pPr marL="742950" lvl="2" indent="-285750">
              <a:spcBef>
                <a:spcPts val="60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r>
              <a:rPr lang="cs-CZ" sz="1600" dirty="0">
                <a:solidFill>
                  <a:srgbClr val="002664"/>
                </a:solidFill>
              </a:rPr>
              <a:t>požadavek na interoperabilitu a dlouhodobou univerzálnost vozů, kdy vozy nejsou vázány na jednu komoditu, ale dají se využít následovně:</a:t>
            </a:r>
          </a:p>
          <a:p>
            <a:pPr marL="1200150" lvl="3" indent="-285750">
              <a:spcBef>
                <a:spcPts val="60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r>
              <a:rPr lang="cs-CZ" sz="1600" dirty="0">
                <a:solidFill>
                  <a:srgbClr val="002664"/>
                </a:solidFill>
              </a:rPr>
              <a:t>k přepravám kontejnerů nebo výměnných nástaveb </a:t>
            </a:r>
          </a:p>
          <a:p>
            <a:pPr marL="1200150" lvl="3" indent="-285750">
              <a:spcBef>
                <a:spcPts val="60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r>
              <a:rPr lang="cs-CZ" sz="1600" dirty="0">
                <a:solidFill>
                  <a:srgbClr val="002664"/>
                </a:solidFill>
              </a:rPr>
              <a:t>k osazení modulární (vyměnitelnou) nástavbou</a:t>
            </a:r>
          </a:p>
          <a:p>
            <a:pPr marL="0" lvl="1">
              <a:spcBef>
                <a:spcPts val="1200"/>
              </a:spcBef>
              <a:buClr>
                <a:schemeClr val="tx1"/>
              </a:buClr>
              <a:tabLst>
                <a:tab pos="542925" algn="l"/>
              </a:tabLst>
              <a:defRPr/>
            </a:pPr>
            <a:r>
              <a:rPr lang="cs-CZ" sz="2400" dirty="0">
                <a:solidFill>
                  <a:srgbClr val="0993CD"/>
                </a:solidFill>
              </a:rPr>
              <a:t>MODULÁRNÍ (VYMĚNITELNÉ) NÁSTAVBY</a:t>
            </a:r>
            <a:endParaRPr lang="cs-CZ" sz="2400" dirty="0">
              <a:solidFill>
                <a:srgbClr val="0993CD"/>
              </a:solidFill>
              <a:latin typeface="+mn-lt"/>
              <a:cs typeface="+mn-cs"/>
            </a:endParaRPr>
          </a:p>
          <a:p>
            <a:pPr marL="742950" lvl="2" indent="-285750">
              <a:spcBef>
                <a:spcPts val="8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r>
              <a:rPr lang="cs-CZ" sz="1600" dirty="0">
                <a:solidFill>
                  <a:srgbClr val="002664"/>
                </a:solidFill>
              </a:rPr>
              <a:t>Dostatečná univerzálnost ve vazbě na měnící se požadavky na trhu. možnost změny nástavby v řádu hodin (celý vlak přestrojen v řádu dní)</a:t>
            </a:r>
          </a:p>
          <a:p>
            <a:pPr marL="0" lvl="1">
              <a:spcBef>
                <a:spcPts val="1200"/>
              </a:spcBef>
              <a:buClr>
                <a:schemeClr val="tx1"/>
              </a:buClr>
              <a:tabLst>
                <a:tab pos="542925" algn="l"/>
              </a:tabLst>
              <a:defRPr/>
            </a:pPr>
            <a:r>
              <a:rPr lang="cs-CZ" sz="2400" dirty="0">
                <a:solidFill>
                  <a:srgbClr val="0993CD"/>
                </a:solidFill>
              </a:rPr>
              <a:t>INTERMODALITA „klíč i pro jednotlivé vozové zásilky“</a:t>
            </a:r>
            <a:endParaRPr lang="cs-CZ" sz="2400" dirty="0">
              <a:solidFill>
                <a:srgbClr val="0993CD"/>
              </a:solidFill>
              <a:latin typeface="+mn-lt"/>
              <a:cs typeface="+mn-cs"/>
            </a:endParaRPr>
          </a:p>
          <a:p>
            <a:pPr marL="742950" lvl="2" indent="-285750">
              <a:spcBef>
                <a:spcPts val="60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r>
              <a:rPr lang="cs-CZ" sz="1600" dirty="0">
                <a:solidFill>
                  <a:srgbClr val="002664"/>
                </a:solidFill>
              </a:rPr>
              <a:t>jedna z cest, jak získat zboží ze silnice na železnici</a:t>
            </a:r>
          </a:p>
          <a:p>
            <a:pPr marL="742950" lvl="2" indent="-285750">
              <a:spcBef>
                <a:spcPts val="60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r>
              <a:rPr lang="cs-CZ" sz="1600" dirty="0">
                <a:solidFill>
                  <a:srgbClr val="002664"/>
                </a:solidFill>
              </a:rPr>
              <a:t>nepřekládá se zboží, ale přepravní prostředky (rychlý a levný </a:t>
            </a:r>
            <a:r>
              <a:rPr lang="cs-CZ" sz="1600" dirty="0" err="1">
                <a:solidFill>
                  <a:srgbClr val="002664"/>
                </a:solidFill>
              </a:rPr>
              <a:t>modal</a:t>
            </a:r>
            <a:r>
              <a:rPr lang="cs-CZ" sz="1600" dirty="0">
                <a:solidFill>
                  <a:srgbClr val="002664"/>
                </a:solidFill>
              </a:rPr>
              <a:t> shift)</a:t>
            </a:r>
          </a:p>
          <a:p>
            <a:pPr marL="742950" lvl="2" indent="-285750">
              <a:spcBef>
                <a:spcPts val="60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r>
              <a:rPr lang="cs-CZ" sz="1600" dirty="0">
                <a:solidFill>
                  <a:srgbClr val="002664"/>
                </a:solidFill>
              </a:rPr>
              <a:t>budoucnost je v kooperaci se silnicí</a:t>
            </a:r>
          </a:p>
        </p:txBody>
      </p:sp>
      <p:pic>
        <p:nvPicPr>
          <p:cNvPr id="3" name="Obrázek 2" descr="Obsah obrázku text, sníh, venku, území&#10;&#10;Popis byl vytvořen automaticky">
            <a:extLst>
              <a:ext uri="{FF2B5EF4-FFF2-40B4-BE49-F238E27FC236}">
                <a16:creationId xmlns:a16="http://schemas.microsoft.com/office/drawing/2014/main" id="{9C1BCD24-1756-F633-BEFD-39755D1CF68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9059323" y="1499581"/>
            <a:ext cx="2039245" cy="1330500"/>
          </a:xfrm>
          <a:prstGeom prst="rect">
            <a:avLst/>
          </a:prstGeom>
        </p:spPr>
      </p:pic>
      <p:pic>
        <p:nvPicPr>
          <p:cNvPr id="9" name="Obrázek 8" descr="Obsah obrázku interiér&#10;&#10;Popis byl vytvořen automaticky">
            <a:extLst>
              <a:ext uri="{FF2B5EF4-FFF2-40B4-BE49-F238E27FC236}">
                <a16:creationId xmlns:a16="http://schemas.microsoft.com/office/drawing/2014/main" id="{30C7A21F-B5B9-B0BB-7A20-440E7462FC9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59323" y="3060266"/>
            <a:ext cx="2073864" cy="1170679"/>
          </a:xfrm>
          <a:prstGeom prst="rect">
            <a:avLst/>
          </a:prstGeom>
        </p:spPr>
      </p:pic>
      <p:pic>
        <p:nvPicPr>
          <p:cNvPr id="15" name="Obrázek 14" descr="Obsah obrázku venku, přeprava, železnice, vozidlo&#10;&#10;Popis byl vytvořen automaticky">
            <a:extLst>
              <a:ext uri="{FF2B5EF4-FFF2-40B4-BE49-F238E27FC236}">
                <a16:creationId xmlns:a16="http://schemas.microsoft.com/office/drawing/2014/main" id="{2529F456-850F-5322-BCCA-7A9A1C7BCAB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59323" y="4488025"/>
            <a:ext cx="2081205" cy="1170678"/>
          </a:xfrm>
          <a:prstGeom prst="rect">
            <a:avLst/>
          </a:prstGeom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C5BD0F4F-C1A6-4E0F-1941-EF24136BDAC8}"/>
              </a:ext>
            </a:extLst>
          </p:cNvPr>
          <p:cNvSpPr txBox="1"/>
          <p:nvPr/>
        </p:nvSpPr>
        <p:spPr>
          <a:xfrm>
            <a:off x="11449444" y="5915686"/>
            <a:ext cx="64730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DDF5F3FF-3803-43DB-83AE-17015EC02947}" type="slidenum">
              <a:rPr lang="en-US" sz="3000" smtClean="0">
                <a:solidFill>
                  <a:schemeClr val="bg1"/>
                </a:solidFill>
              </a:rPr>
              <a:t>7</a:t>
            </a:fld>
            <a:endParaRPr lang="en-US" sz="3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025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ývojový diagram: ruční vstup 3">
            <a:extLst>
              <a:ext uri="{FF2B5EF4-FFF2-40B4-BE49-F238E27FC236}">
                <a16:creationId xmlns:a16="http://schemas.microsoft.com/office/drawing/2014/main" id="{6F700935-7A40-4892-9B52-F1C4D8FAAF7C}"/>
              </a:ext>
            </a:extLst>
          </p:cNvPr>
          <p:cNvSpPr/>
          <p:nvPr/>
        </p:nvSpPr>
        <p:spPr>
          <a:xfrm rot="16200000" flipV="1">
            <a:off x="8017811" y="-548702"/>
            <a:ext cx="790110" cy="2496312"/>
          </a:xfrm>
          <a:prstGeom prst="flowChartManualInput">
            <a:avLst/>
          </a:prstGeom>
          <a:solidFill>
            <a:srgbClr val="009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3E7A15DF-826D-4C50-844C-A9F574F06914}"/>
              </a:ext>
            </a:extLst>
          </p:cNvPr>
          <p:cNvSpPr/>
          <p:nvPr/>
        </p:nvSpPr>
        <p:spPr>
          <a:xfrm>
            <a:off x="-1" y="304399"/>
            <a:ext cx="7308000" cy="790110"/>
          </a:xfrm>
          <a:prstGeom prst="rect">
            <a:avLst/>
          </a:prstGeom>
          <a:solidFill>
            <a:srgbClr val="009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59745ECB-4462-4979-826E-0B07EEDFE7A5}"/>
              </a:ext>
            </a:extLst>
          </p:cNvPr>
          <p:cNvSpPr txBox="1"/>
          <p:nvPr/>
        </p:nvSpPr>
        <p:spPr>
          <a:xfrm>
            <a:off x="248802" y="376286"/>
            <a:ext cx="910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dirty="0">
                <a:solidFill>
                  <a:schemeClr val="bg1"/>
                </a:solidFill>
                <a:latin typeface="Corbel" pitchFamily="34" charset="0"/>
              </a:rPr>
              <a:t>Moderní technologie - </a:t>
            </a:r>
            <a:r>
              <a:rPr lang="cs-CZ" sz="3600" b="1" dirty="0">
                <a:solidFill>
                  <a:schemeClr val="bg1"/>
                </a:solidFill>
                <a:latin typeface="Corbel" pitchFamily="34" charset="0"/>
              </a:rPr>
              <a:t>digitalizace</a:t>
            </a:r>
            <a:endParaRPr lang="en-US" sz="3600" b="1" dirty="0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7" name="Vývojový diagram: ruční vstup 6">
            <a:extLst>
              <a:ext uri="{FF2B5EF4-FFF2-40B4-BE49-F238E27FC236}">
                <a16:creationId xmlns:a16="http://schemas.microsoft.com/office/drawing/2014/main" id="{286072F5-97C7-4FC2-B859-829C36FA1764}"/>
              </a:ext>
            </a:extLst>
          </p:cNvPr>
          <p:cNvSpPr/>
          <p:nvPr/>
        </p:nvSpPr>
        <p:spPr>
          <a:xfrm rot="16200000" flipH="1">
            <a:off x="11250229" y="5638061"/>
            <a:ext cx="790110" cy="1093432"/>
          </a:xfrm>
          <a:prstGeom prst="flowChartManualInput">
            <a:avLst/>
          </a:prstGeom>
          <a:solidFill>
            <a:srgbClr val="009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4035341F-7A47-4EEF-9D1E-61229A24965A}"/>
              </a:ext>
            </a:extLst>
          </p:cNvPr>
          <p:cNvSpPr txBox="1"/>
          <p:nvPr/>
        </p:nvSpPr>
        <p:spPr>
          <a:xfrm>
            <a:off x="324056" y="1238924"/>
            <a:ext cx="7472407" cy="61504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spcBef>
                <a:spcPts val="1200"/>
              </a:spcBef>
              <a:buClr>
                <a:schemeClr val="tx1"/>
              </a:buClr>
              <a:tabLst>
                <a:tab pos="542925" algn="l"/>
              </a:tabLst>
              <a:defRPr/>
            </a:pPr>
            <a:r>
              <a:rPr lang="cs-CZ" sz="2400" dirty="0">
                <a:solidFill>
                  <a:srgbClr val="0993CD"/>
                </a:solidFill>
              </a:rPr>
              <a:t>NOVÉ INFORMAČNÍ SYSTÉMY A MOBILNÍ „APPKY“</a:t>
            </a:r>
          </a:p>
          <a:p>
            <a:pPr marL="742950" lvl="2" indent="-285750">
              <a:spcBef>
                <a:spcPts val="8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r>
              <a:rPr lang="cs-CZ" sz="1600" dirty="0">
                <a:solidFill>
                  <a:srgbClr val="002664"/>
                </a:solidFill>
              </a:rPr>
              <a:t>dostupnost informací o zásilce jako u klasických poštovních balíkových doručovatelů</a:t>
            </a:r>
          </a:p>
          <a:p>
            <a:pPr marL="742950" lvl="2" indent="-285750">
              <a:spcBef>
                <a:spcPts val="8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r>
              <a:rPr lang="cs-CZ" sz="1600" dirty="0">
                <a:solidFill>
                  <a:srgbClr val="002664"/>
                </a:solidFill>
              </a:rPr>
              <a:t>ČDC GO – rychlé a snadné sledování zásilek přímo z mobilního zařízení</a:t>
            </a:r>
          </a:p>
          <a:p>
            <a:pPr marL="0" lvl="1">
              <a:spcBef>
                <a:spcPts val="1200"/>
              </a:spcBef>
              <a:spcAft>
                <a:spcPts val="600"/>
              </a:spcAft>
              <a:buClr>
                <a:schemeClr val="tx1"/>
              </a:buClr>
              <a:tabLst>
                <a:tab pos="542925" algn="l"/>
              </a:tabLst>
              <a:defRPr/>
            </a:pPr>
            <a:r>
              <a:rPr lang="cs-CZ" sz="2400" dirty="0">
                <a:solidFill>
                  <a:srgbClr val="0993CD"/>
                </a:solidFill>
              </a:rPr>
              <a:t>ZVYŠOVÁNÍ BEZPEČNOSTI</a:t>
            </a:r>
          </a:p>
          <a:p>
            <a:pPr marL="742950" lvl="2" indent="-285750">
              <a:spcBef>
                <a:spcPts val="8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r>
              <a:rPr lang="cs-CZ" sz="1600" dirty="0">
                <a:solidFill>
                  <a:srgbClr val="002664"/>
                </a:solidFill>
              </a:rPr>
              <a:t>mobilní aplikace </a:t>
            </a:r>
            <a:r>
              <a:rPr lang="cs-CZ" sz="1600" dirty="0" err="1">
                <a:solidFill>
                  <a:srgbClr val="002664"/>
                </a:solidFill>
              </a:rPr>
              <a:t>NavTrain</a:t>
            </a:r>
            <a:r>
              <a:rPr lang="cs-CZ" sz="1600" dirty="0">
                <a:solidFill>
                  <a:srgbClr val="002664"/>
                </a:solidFill>
              </a:rPr>
              <a:t> – pasivní asistent pro strojvedoucí nezávislý od zabezpečovacího zařízení a hnacího vozidla</a:t>
            </a:r>
          </a:p>
          <a:p>
            <a:pPr marL="0" lvl="1">
              <a:spcBef>
                <a:spcPts val="1200"/>
              </a:spcBef>
              <a:spcAft>
                <a:spcPts val="600"/>
              </a:spcAft>
              <a:buClr>
                <a:schemeClr val="tx1"/>
              </a:buClr>
              <a:tabLst>
                <a:tab pos="542925" algn="l"/>
              </a:tabLst>
              <a:defRPr/>
            </a:pPr>
            <a:r>
              <a:rPr lang="cs-CZ" sz="2400" dirty="0">
                <a:solidFill>
                  <a:srgbClr val="0993CD"/>
                </a:solidFill>
              </a:rPr>
              <a:t>ČIPY / SLEDOVÁNÍ VOZŮ </a:t>
            </a:r>
          </a:p>
          <a:p>
            <a:pPr marL="742950" lvl="2" indent="-285750">
              <a:spcBef>
                <a:spcPts val="8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r>
              <a:rPr lang="cs-CZ" sz="1600" dirty="0">
                <a:solidFill>
                  <a:srgbClr val="002664"/>
                </a:solidFill>
              </a:rPr>
              <a:t>zajištění informací o přepravě především na zahraničním úseku v rámci zahraničních či mezinárodních přeprav (technologie </a:t>
            </a:r>
            <a:r>
              <a:rPr lang="cs-CZ" sz="1600" dirty="0" err="1">
                <a:solidFill>
                  <a:srgbClr val="002664"/>
                </a:solidFill>
              </a:rPr>
              <a:t>IoT</a:t>
            </a:r>
            <a:r>
              <a:rPr lang="cs-CZ" sz="1600" dirty="0">
                <a:solidFill>
                  <a:srgbClr val="002664"/>
                </a:solidFill>
              </a:rPr>
              <a:t>, GSM)</a:t>
            </a:r>
          </a:p>
          <a:p>
            <a:pPr marL="742950" lvl="2" indent="-285750">
              <a:spcBef>
                <a:spcPts val="8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r>
              <a:rPr lang="cs-CZ" sz="1600" dirty="0">
                <a:solidFill>
                  <a:srgbClr val="002664"/>
                </a:solidFill>
              </a:rPr>
              <a:t>umožňuje lepší plánování a využití kapacit kolejových vozidel včetně plánování jejich údržby</a:t>
            </a:r>
          </a:p>
          <a:p>
            <a:pPr marL="742950" lvl="2" indent="-285750">
              <a:spcBef>
                <a:spcPts val="8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endParaRPr lang="cs-CZ" sz="1600" dirty="0">
              <a:solidFill>
                <a:srgbClr val="002664"/>
              </a:solidFill>
            </a:endParaRPr>
          </a:p>
          <a:p>
            <a:pPr marL="0" lvl="1">
              <a:spcBef>
                <a:spcPts val="1200"/>
              </a:spcBef>
              <a:spcAft>
                <a:spcPts val="600"/>
              </a:spcAft>
              <a:buClr>
                <a:schemeClr val="tx1"/>
              </a:buClr>
              <a:tabLst>
                <a:tab pos="542925" algn="l"/>
              </a:tabLst>
              <a:defRPr/>
            </a:pPr>
            <a:endParaRPr lang="cs-CZ" sz="2400" dirty="0">
              <a:solidFill>
                <a:srgbClr val="0993CD"/>
              </a:solidFill>
            </a:endParaRPr>
          </a:p>
          <a:p>
            <a:pPr marL="742950" lvl="2" indent="-285750">
              <a:spcBef>
                <a:spcPts val="8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endParaRPr lang="cs-CZ" sz="1600" dirty="0">
              <a:solidFill>
                <a:srgbClr val="002664"/>
              </a:solidFill>
            </a:endParaRPr>
          </a:p>
        </p:txBody>
      </p:sp>
      <p:pic>
        <p:nvPicPr>
          <p:cNvPr id="9" name="Obrázek 8" descr="Obsah obrázku text, interiér, snímek obrazovky, několik&#10;&#10;Popis byl vytvořen automaticky">
            <a:extLst>
              <a:ext uri="{FF2B5EF4-FFF2-40B4-BE49-F238E27FC236}">
                <a16:creationId xmlns:a16="http://schemas.microsoft.com/office/drawing/2014/main" id="{2FC1A6CD-8899-B5E4-CA14-F99AA628F9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9256" y="1344182"/>
            <a:ext cx="4423840" cy="1966908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865BA679-95B6-7C75-5F01-5E504E76E1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7084" y="3642146"/>
            <a:ext cx="2260862" cy="1673543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BBADA00C-28F9-5904-B311-1C9D53B9087B}"/>
              </a:ext>
            </a:extLst>
          </p:cNvPr>
          <p:cNvSpPr txBox="1"/>
          <p:nvPr/>
        </p:nvSpPr>
        <p:spPr>
          <a:xfrm>
            <a:off x="11449444" y="5915686"/>
            <a:ext cx="64730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CAC1B85-59E3-440E-A398-DB0C6A5E94F4}" type="slidenum">
              <a:rPr lang="en-US" sz="3000" smtClean="0">
                <a:solidFill>
                  <a:schemeClr val="bg1"/>
                </a:solidFill>
              </a:rPr>
              <a:t>8</a:t>
            </a:fld>
            <a:endParaRPr lang="en-US" sz="3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606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ývojový diagram: ruční vstup 3">
            <a:extLst>
              <a:ext uri="{FF2B5EF4-FFF2-40B4-BE49-F238E27FC236}">
                <a16:creationId xmlns:a16="http://schemas.microsoft.com/office/drawing/2014/main" id="{6F700935-7A40-4892-9B52-F1C4D8FAAF7C}"/>
              </a:ext>
            </a:extLst>
          </p:cNvPr>
          <p:cNvSpPr/>
          <p:nvPr/>
        </p:nvSpPr>
        <p:spPr>
          <a:xfrm rot="16200000" flipV="1">
            <a:off x="8017811" y="-548702"/>
            <a:ext cx="790110" cy="2496312"/>
          </a:xfrm>
          <a:prstGeom prst="flowChartManualInput">
            <a:avLst/>
          </a:prstGeom>
          <a:solidFill>
            <a:srgbClr val="009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3E7A15DF-826D-4C50-844C-A9F574F06914}"/>
              </a:ext>
            </a:extLst>
          </p:cNvPr>
          <p:cNvSpPr/>
          <p:nvPr/>
        </p:nvSpPr>
        <p:spPr>
          <a:xfrm>
            <a:off x="-1" y="304399"/>
            <a:ext cx="7308000" cy="790110"/>
          </a:xfrm>
          <a:prstGeom prst="rect">
            <a:avLst/>
          </a:prstGeom>
          <a:solidFill>
            <a:srgbClr val="009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59745ECB-4462-4979-826E-0B07EEDFE7A5}"/>
              </a:ext>
            </a:extLst>
          </p:cNvPr>
          <p:cNvSpPr txBox="1"/>
          <p:nvPr/>
        </p:nvSpPr>
        <p:spPr>
          <a:xfrm>
            <a:off x="248802" y="376286"/>
            <a:ext cx="910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>
                <a:solidFill>
                  <a:schemeClr val="bg1"/>
                </a:solidFill>
                <a:latin typeface="Corbel" pitchFamily="34" charset="0"/>
              </a:rPr>
              <a:t>Železniční dopravní trh </a:t>
            </a:r>
            <a:r>
              <a:rPr lang="cs-CZ" sz="3600" dirty="0">
                <a:solidFill>
                  <a:schemeClr val="bg1"/>
                </a:solidFill>
                <a:latin typeface="Corbel" pitchFamily="34" charset="0"/>
              </a:rPr>
              <a:t>- situace</a:t>
            </a:r>
            <a:endParaRPr lang="en-US" sz="3600" dirty="0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7" name="Vývojový diagram: ruční vstup 6">
            <a:extLst>
              <a:ext uri="{FF2B5EF4-FFF2-40B4-BE49-F238E27FC236}">
                <a16:creationId xmlns:a16="http://schemas.microsoft.com/office/drawing/2014/main" id="{286072F5-97C7-4FC2-B859-829C36FA1764}"/>
              </a:ext>
            </a:extLst>
          </p:cNvPr>
          <p:cNvSpPr/>
          <p:nvPr/>
        </p:nvSpPr>
        <p:spPr>
          <a:xfrm rot="16200000" flipH="1">
            <a:off x="11250229" y="5638061"/>
            <a:ext cx="790110" cy="1093432"/>
          </a:xfrm>
          <a:prstGeom prst="flowChartManualInput">
            <a:avLst/>
          </a:prstGeom>
          <a:solidFill>
            <a:srgbClr val="009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4035341F-7A47-4EEF-9D1E-61229A24965A}"/>
              </a:ext>
            </a:extLst>
          </p:cNvPr>
          <p:cNvSpPr txBox="1"/>
          <p:nvPr/>
        </p:nvSpPr>
        <p:spPr>
          <a:xfrm>
            <a:off x="324056" y="1238924"/>
            <a:ext cx="74520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spcBef>
                <a:spcPts val="1200"/>
              </a:spcBef>
              <a:buClr>
                <a:schemeClr val="tx1"/>
              </a:buClr>
              <a:tabLst>
                <a:tab pos="542925" algn="l"/>
              </a:tabLst>
              <a:defRPr/>
            </a:pPr>
            <a:r>
              <a:rPr lang="cs-CZ" sz="2400" b="1" dirty="0">
                <a:solidFill>
                  <a:srgbClr val="009FDB"/>
                </a:solidFill>
              </a:rPr>
              <a:t>ÚBYTEK TRADIČNÍCH KOMODIT</a:t>
            </a:r>
          </a:p>
          <a:p>
            <a:pPr marL="742950" lvl="2" indent="-285750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r>
              <a:rPr lang="cs-CZ" sz="1600" dirty="0">
                <a:solidFill>
                  <a:srgbClr val="002664"/>
                </a:solidFill>
              </a:rPr>
              <a:t>dekarbonizace má vliv zejména na přepravy související s energetikou a teplárenstvím</a:t>
            </a:r>
          </a:p>
          <a:p>
            <a:pPr marL="1200150" lvl="3" indent="-285750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Ø"/>
              <a:tabLst>
                <a:tab pos="542925" algn="l"/>
              </a:tabLst>
              <a:defRPr/>
            </a:pPr>
            <a:r>
              <a:rPr lang="cs-CZ" sz="1600" dirty="0">
                <a:solidFill>
                  <a:srgbClr val="002664"/>
                </a:solidFill>
              </a:rPr>
              <a:t>hnědé uhlí:	2022		10,6 mil. tun</a:t>
            </a:r>
          </a:p>
          <a:p>
            <a:pPr marL="1828800" lvl="5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tabLst>
                <a:tab pos="542925" algn="l"/>
              </a:tabLst>
              <a:defRPr/>
            </a:pPr>
            <a:r>
              <a:rPr lang="cs-CZ" sz="1600" dirty="0">
                <a:solidFill>
                  <a:srgbClr val="002664"/>
                </a:solidFill>
              </a:rPr>
              <a:t>	2023		  8,9 mil. tun</a:t>
            </a:r>
          </a:p>
          <a:p>
            <a:pPr marL="1828800" lvl="5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tabLst>
                <a:tab pos="542925" algn="l"/>
              </a:tabLst>
              <a:defRPr/>
            </a:pPr>
            <a:r>
              <a:rPr lang="cs-CZ" sz="1600" dirty="0">
                <a:solidFill>
                  <a:srgbClr val="002664"/>
                </a:solidFill>
              </a:rPr>
              <a:t>	2024 odhad	  6,1 mil. tun</a:t>
            </a:r>
          </a:p>
          <a:p>
            <a:pPr marL="742950" lvl="2" indent="-285750"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r>
              <a:rPr lang="cs-CZ" sz="1600" dirty="0">
                <a:solidFill>
                  <a:srgbClr val="002664"/>
                </a:solidFill>
              </a:rPr>
              <a:t>omezování metalurgické výroby a těžkého strojírenství v Evropě</a:t>
            </a:r>
          </a:p>
          <a:p>
            <a:pPr marL="0" lvl="1">
              <a:spcBef>
                <a:spcPts val="1200"/>
              </a:spcBef>
              <a:buClr>
                <a:schemeClr val="tx1"/>
              </a:buClr>
              <a:tabLst>
                <a:tab pos="542925" algn="l"/>
              </a:tabLst>
              <a:defRPr/>
            </a:pPr>
            <a:r>
              <a:rPr lang="cs-CZ" sz="2400" b="1" dirty="0">
                <a:solidFill>
                  <a:srgbClr val="009FDB"/>
                </a:solidFill>
              </a:rPr>
              <a:t>POTENCIÁL NOVÝCH KOMODIT</a:t>
            </a:r>
          </a:p>
          <a:p>
            <a:pPr marL="742950" lvl="2" indent="-285750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r>
              <a:rPr lang="cs-CZ" sz="1600" dirty="0">
                <a:solidFill>
                  <a:srgbClr val="002664"/>
                </a:solidFill>
              </a:rPr>
              <a:t>biomasa a tuhá alternativní paliva do elektráren a tepláren</a:t>
            </a:r>
          </a:p>
          <a:p>
            <a:pPr marL="742950" lvl="2" indent="-285750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r>
              <a:rPr lang="cs-CZ" sz="1600" dirty="0">
                <a:solidFill>
                  <a:srgbClr val="002664"/>
                </a:solidFill>
              </a:rPr>
              <a:t>komunální odpady</a:t>
            </a:r>
          </a:p>
          <a:p>
            <a:pPr marL="742950" lvl="2" indent="-285750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r>
              <a:rPr lang="cs-CZ" sz="1600" dirty="0">
                <a:solidFill>
                  <a:srgbClr val="002664"/>
                </a:solidFill>
              </a:rPr>
              <a:t>stavební sutě a materiály z rekultivací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7E15EDF9-E482-B87B-F224-8228CFA0A99E}"/>
              </a:ext>
            </a:extLst>
          </p:cNvPr>
          <p:cNvSpPr txBox="1"/>
          <p:nvPr/>
        </p:nvSpPr>
        <p:spPr>
          <a:xfrm>
            <a:off x="11449444" y="5915686"/>
            <a:ext cx="64730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6A37C295-2909-4F08-8A28-DBC1C543DE7C}" type="slidenum">
              <a:rPr lang="en-US" sz="3000" smtClean="0">
                <a:solidFill>
                  <a:schemeClr val="bg1"/>
                </a:solidFill>
              </a:rPr>
              <a:t>9</a:t>
            </a:fld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2117BFF2-1483-AE16-3D9E-B6AA1116CB87}"/>
              </a:ext>
            </a:extLst>
          </p:cNvPr>
          <p:cNvSpPr txBox="1"/>
          <p:nvPr/>
        </p:nvSpPr>
        <p:spPr>
          <a:xfrm>
            <a:off x="324055" y="5750693"/>
            <a:ext cx="989570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spcBef>
                <a:spcPts val="1200"/>
              </a:spcBef>
              <a:spcAft>
                <a:spcPts val="600"/>
              </a:spcAft>
              <a:buClr>
                <a:schemeClr val="tx1"/>
              </a:buClr>
              <a:tabLst>
                <a:tab pos="542925" algn="l"/>
              </a:tabLst>
              <a:defRPr/>
            </a:pPr>
            <a:r>
              <a:rPr lang="cs-CZ" sz="2000" dirty="0">
                <a:solidFill>
                  <a:srgbClr val="009FDB"/>
                </a:solidFill>
              </a:rPr>
              <a:t>Úbytek tradičních komodit je mnohem rychlejší, </a:t>
            </a:r>
            <a:br>
              <a:rPr lang="cs-CZ" sz="2000" dirty="0">
                <a:solidFill>
                  <a:srgbClr val="009FDB"/>
                </a:solidFill>
              </a:rPr>
            </a:br>
            <a:r>
              <a:rPr lang="cs-CZ" sz="2000" dirty="0">
                <a:solidFill>
                  <a:srgbClr val="009FDB"/>
                </a:solidFill>
              </a:rPr>
              <a:t>než dokončení projektů na využití a přepravy nových komodit</a:t>
            </a:r>
            <a:r>
              <a:rPr lang="cs-CZ" sz="1800" dirty="0">
                <a:solidFill>
                  <a:srgbClr val="009FDB"/>
                </a:solidFill>
              </a:rPr>
              <a:t>.</a:t>
            </a:r>
            <a:endParaRPr lang="cs-CZ" sz="1200" dirty="0">
              <a:solidFill>
                <a:srgbClr val="002664"/>
              </a:solidFill>
            </a:endParaRP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32C9590D-A10D-CD08-3927-0B69D157314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5933" y="1431181"/>
            <a:ext cx="2998724" cy="1857117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0EFE0542-C9B2-BA7B-3FF0-B6DC49CB697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5933" y="3688794"/>
            <a:ext cx="2992536" cy="1582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526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ývojový diagram: ruční vstup 3">
            <a:extLst>
              <a:ext uri="{FF2B5EF4-FFF2-40B4-BE49-F238E27FC236}">
                <a16:creationId xmlns:a16="http://schemas.microsoft.com/office/drawing/2014/main" id="{6F700935-7A40-4892-9B52-F1C4D8FAAF7C}"/>
              </a:ext>
            </a:extLst>
          </p:cNvPr>
          <p:cNvSpPr/>
          <p:nvPr/>
        </p:nvSpPr>
        <p:spPr>
          <a:xfrm rot="16200000" flipV="1">
            <a:off x="8017811" y="-548702"/>
            <a:ext cx="790110" cy="2496312"/>
          </a:xfrm>
          <a:prstGeom prst="flowChartManualInput">
            <a:avLst/>
          </a:prstGeom>
          <a:solidFill>
            <a:srgbClr val="009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3E7A15DF-826D-4C50-844C-A9F574F06914}"/>
              </a:ext>
            </a:extLst>
          </p:cNvPr>
          <p:cNvSpPr/>
          <p:nvPr/>
        </p:nvSpPr>
        <p:spPr>
          <a:xfrm>
            <a:off x="-1" y="304399"/>
            <a:ext cx="7308000" cy="790110"/>
          </a:xfrm>
          <a:prstGeom prst="rect">
            <a:avLst/>
          </a:prstGeom>
          <a:solidFill>
            <a:srgbClr val="009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59745ECB-4462-4979-826E-0B07EEDFE7A5}"/>
              </a:ext>
            </a:extLst>
          </p:cNvPr>
          <p:cNvSpPr txBox="1"/>
          <p:nvPr/>
        </p:nvSpPr>
        <p:spPr>
          <a:xfrm>
            <a:off x="248802" y="376286"/>
            <a:ext cx="910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>
                <a:solidFill>
                  <a:schemeClr val="bg1"/>
                </a:solidFill>
                <a:latin typeface="Corbel" pitchFamily="34" charset="0"/>
              </a:rPr>
              <a:t>Nové komodity na železnici</a:t>
            </a:r>
            <a:endParaRPr lang="en-US" sz="3600" b="1" dirty="0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7" name="Vývojový diagram: ruční vstup 6">
            <a:extLst>
              <a:ext uri="{FF2B5EF4-FFF2-40B4-BE49-F238E27FC236}">
                <a16:creationId xmlns:a16="http://schemas.microsoft.com/office/drawing/2014/main" id="{286072F5-97C7-4FC2-B859-829C36FA1764}"/>
              </a:ext>
            </a:extLst>
          </p:cNvPr>
          <p:cNvSpPr/>
          <p:nvPr/>
        </p:nvSpPr>
        <p:spPr>
          <a:xfrm rot="16200000" flipH="1">
            <a:off x="11250229" y="5638061"/>
            <a:ext cx="790110" cy="1093432"/>
          </a:xfrm>
          <a:prstGeom prst="flowChartManualInput">
            <a:avLst/>
          </a:prstGeom>
          <a:solidFill>
            <a:srgbClr val="009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4035341F-7A47-4EEF-9D1E-61229A24965A}"/>
              </a:ext>
            </a:extLst>
          </p:cNvPr>
          <p:cNvSpPr txBox="1"/>
          <p:nvPr/>
        </p:nvSpPr>
        <p:spPr>
          <a:xfrm>
            <a:off x="324056" y="1238924"/>
            <a:ext cx="7452000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spcBef>
                <a:spcPts val="1200"/>
              </a:spcBef>
              <a:buClr>
                <a:schemeClr val="tx1"/>
              </a:buClr>
              <a:tabLst>
                <a:tab pos="542925" algn="l"/>
              </a:tabLst>
              <a:defRPr/>
            </a:pPr>
            <a:r>
              <a:rPr lang="cs-CZ" sz="2400" dirty="0">
                <a:solidFill>
                  <a:srgbClr val="009FDB"/>
                </a:solidFill>
              </a:rPr>
              <a:t>Teplárenská biomasa nebo štěpka</a:t>
            </a:r>
          </a:p>
          <a:p>
            <a:pPr marL="742950" lvl="2" indent="-285750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r>
              <a:rPr lang="cs-CZ" sz="1600" dirty="0">
                <a:solidFill>
                  <a:srgbClr val="002664"/>
                </a:solidFill>
              </a:rPr>
              <a:t>přepravy do teplárny v Plzni již od roku 2011 (objem 15 – 30 tis. t ročně)</a:t>
            </a:r>
          </a:p>
          <a:p>
            <a:pPr marL="742950" lvl="2" indent="-285750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r>
              <a:rPr lang="cs-CZ" sz="1600" dirty="0">
                <a:solidFill>
                  <a:srgbClr val="002664"/>
                </a:solidFill>
              </a:rPr>
              <a:t>technologie nástaveb </a:t>
            </a:r>
            <a:r>
              <a:rPr lang="cs-CZ" sz="1600" dirty="0" err="1">
                <a:solidFill>
                  <a:srgbClr val="002664"/>
                </a:solidFill>
              </a:rPr>
              <a:t>Innofreight</a:t>
            </a:r>
            <a:r>
              <a:rPr lang="cs-CZ" sz="1600" dirty="0">
                <a:solidFill>
                  <a:srgbClr val="002664"/>
                </a:solidFill>
              </a:rPr>
              <a:t>, využití systému JVZ, nakládka v celých jihozápadních Čechách</a:t>
            </a:r>
          </a:p>
          <a:p>
            <a:pPr marL="0" lvl="1">
              <a:spcBef>
                <a:spcPts val="1200"/>
              </a:spcBef>
              <a:spcAft>
                <a:spcPts val="600"/>
              </a:spcAft>
              <a:buClr>
                <a:schemeClr val="tx1"/>
              </a:buClr>
              <a:tabLst>
                <a:tab pos="542925" algn="l"/>
              </a:tabLst>
              <a:defRPr/>
            </a:pPr>
            <a:r>
              <a:rPr lang="cs-CZ" sz="2400" dirty="0">
                <a:solidFill>
                  <a:srgbClr val="009FDB"/>
                </a:solidFill>
              </a:rPr>
              <a:t>Komunální odpad</a:t>
            </a:r>
          </a:p>
          <a:p>
            <a:pPr marL="742950" lvl="2" indent="-285750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r>
              <a:rPr lang="cs-CZ" sz="1600" dirty="0">
                <a:solidFill>
                  <a:srgbClr val="002664"/>
                </a:solidFill>
              </a:rPr>
              <a:t>přepravy do SAKO Brno od roku 2017 (objem 13 tis. t ročně), přičemž roční produkce komunálního odpadu v ČR dosahuje cca 6 mil. t</a:t>
            </a:r>
          </a:p>
          <a:p>
            <a:pPr marL="742950" lvl="2" indent="-285750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r>
              <a:rPr lang="cs-CZ" sz="1600" dirty="0">
                <a:solidFill>
                  <a:srgbClr val="002664"/>
                </a:solidFill>
              </a:rPr>
              <a:t>technologie odvalovacích kontejnerů ACTS, </a:t>
            </a:r>
            <a:r>
              <a:rPr lang="cs-CZ" sz="1600" dirty="0" err="1">
                <a:solidFill>
                  <a:srgbClr val="002664"/>
                </a:solidFill>
              </a:rPr>
              <a:t>Innofreight</a:t>
            </a:r>
            <a:endParaRPr lang="cs-CZ" sz="1600" dirty="0">
              <a:solidFill>
                <a:srgbClr val="002664"/>
              </a:solidFill>
            </a:endParaRPr>
          </a:p>
          <a:p>
            <a:pPr marL="0" lvl="1">
              <a:spcBef>
                <a:spcPts val="1200"/>
              </a:spcBef>
              <a:spcAft>
                <a:spcPts val="600"/>
              </a:spcAft>
              <a:buClr>
                <a:schemeClr val="tx1"/>
              </a:buClr>
              <a:tabLst>
                <a:tab pos="542925" algn="l"/>
              </a:tabLst>
              <a:defRPr/>
            </a:pPr>
            <a:r>
              <a:rPr lang="cs-CZ" sz="2400" dirty="0">
                <a:solidFill>
                  <a:srgbClr val="009FDB"/>
                </a:solidFill>
              </a:rPr>
              <a:t>Stavební odpady a sutě</a:t>
            </a:r>
          </a:p>
          <a:p>
            <a:pPr marL="742950" lvl="2" indent="-285750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r>
              <a:rPr lang="cs-CZ" sz="1600" dirty="0">
                <a:solidFill>
                  <a:srgbClr val="002664"/>
                </a:solidFill>
              </a:rPr>
              <a:t>roční objem přeprav ČD Cargo dosahuje cca 300 tis. t</a:t>
            </a:r>
          </a:p>
          <a:p>
            <a:pPr marL="742950" lvl="2" indent="-285750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r>
              <a:rPr lang="cs-CZ" sz="1600" dirty="0">
                <a:solidFill>
                  <a:srgbClr val="002664"/>
                </a:solidFill>
              </a:rPr>
              <a:t>technologie nástaveb </a:t>
            </a:r>
            <a:r>
              <a:rPr lang="cs-CZ" sz="1600" dirty="0" err="1">
                <a:solidFill>
                  <a:srgbClr val="002664"/>
                </a:solidFill>
              </a:rPr>
              <a:t>Innofreight</a:t>
            </a:r>
            <a:r>
              <a:rPr lang="cs-CZ" sz="1600" dirty="0">
                <a:solidFill>
                  <a:srgbClr val="002664"/>
                </a:solidFill>
              </a:rPr>
              <a:t> i běžných výsypných vozů 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7E15EDF9-E482-B87B-F224-8228CFA0A99E}"/>
              </a:ext>
            </a:extLst>
          </p:cNvPr>
          <p:cNvSpPr txBox="1"/>
          <p:nvPr/>
        </p:nvSpPr>
        <p:spPr>
          <a:xfrm>
            <a:off x="11449444" y="5915686"/>
            <a:ext cx="64730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6A37C295-2909-4F08-8A28-DBC1C543DE7C}" type="slidenum">
              <a:rPr lang="en-US" sz="3000" smtClean="0">
                <a:solidFill>
                  <a:schemeClr val="bg1"/>
                </a:solidFill>
              </a:rPr>
              <a:t>10</a:t>
            </a:fld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2117BFF2-1483-AE16-3D9E-B6AA1116CB87}"/>
              </a:ext>
            </a:extLst>
          </p:cNvPr>
          <p:cNvSpPr txBox="1"/>
          <p:nvPr/>
        </p:nvSpPr>
        <p:spPr>
          <a:xfrm>
            <a:off x="324055" y="5750693"/>
            <a:ext cx="10352910" cy="8602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indent="0">
              <a:lnSpc>
                <a:spcPct val="130000"/>
              </a:lnSpc>
              <a:spcBef>
                <a:spcPts val="1200"/>
              </a:spcBef>
              <a:spcAft>
                <a:spcPts val="600"/>
              </a:spcAft>
              <a:buClr>
                <a:schemeClr val="tx1"/>
              </a:buClr>
              <a:buSzPct val="100000"/>
              <a:buNone/>
              <a:tabLst>
                <a:tab pos="542925" algn="l"/>
              </a:tabLst>
              <a:defRPr/>
            </a:pPr>
            <a:r>
              <a:rPr lang="cs-CZ" sz="2000" dirty="0">
                <a:solidFill>
                  <a:srgbClr val="009FDB"/>
                </a:solidFill>
              </a:rPr>
              <a:t>Pro přepravy nových komodit lze použít stávající i nové technologie kombinující silnici a železnici a umožňující jednoduchou manipulaci se substrátem.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4B059AC7-2762-9759-8EE8-CA21342A45D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5933" y="1431182"/>
            <a:ext cx="2998724" cy="1837976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E88DE53E-06C1-732E-B23A-CE6E9A04DC2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57812" y="3588842"/>
            <a:ext cx="3023045" cy="1837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880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ývojový diagram: ruční vstup 3">
            <a:extLst>
              <a:ext uri="{FF2B5EF4-FFF2-40B4-BE49-F238E27FC236}">
                <a16:creationId xmlns:a16="http://schemas.microsoft.com/office/drawing/2014/main" id="{6F700935-7A40-4892-9B52-F1C4D8FAAF7C}"/>
              </a:ext>
            </a:extLst>
          </p:cNvPr>
          <p:cNvSpPr/>
          <p:nvPr/>
        </p:nvSpPr>
        <p:spPr>
          <a:xfrm rot="16200000" flipV="1">
            <a:off x="8017811" y="-548702"/>
            <a:ext cx="790110" cy="2496312"/>
          </a:xfrm>
          <a:prstGeom prst="flowChartManualInput">
            <a:avLst/>
          </a:prstGeom>
          <a:solidFill>
            <a:srgbClr val="009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3E7A15DF-826D-4C50-844C-A9F574F06914}"/>
              </a:ext>
            </a:extLst>
          </p:cNvPr>
          <p:cNvSpPr/>
          <p:nvPr/>
        </p:nvSpPr>
        <p:spPr>
          <a:xfrm>
            <a:off x="-1" y="304399"/>
            <a:ext cx="7308000" cy="790110"/>
          </a:xfrm>
          <a:prstGeom prst="rect">
            <a:avLst/>
          </a:prstGeom>
          <a:solidFill>
            <a:srgbClr val="009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59745ECB-4462-4979-826E-0B07EEDFE7A5}"/>
              </a:ext>
            </a:extLst>
          </p:cNvPr>
          <p:cNvSpPr txBox="1"/>
          <p:nvPr/>
        </p:nvSpPr>
        <p:spPr>
          <a:xfrm>
            <a:off x="248802" y="376286"/>
            <a:ext cx="910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>
                <a:solidFill>
                  <a:schemeClr val="bg1"/>
                </a:solidFill>
                <a:latin typeface="Corbel" pitchFamily="34" charset="0"/>
              </a:rPr>
              <a:t>Transformační projekty v regionu</a:t>
            </a:r>
            <a:endParaRPr lang="en-US" sz="3600" b="1" dirty="0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7" name="Vývojový diagram: ruční vstup 6">
            <a:extLst>
              <a:ext uri="{FF2B5EF4-FFF2-40B4-BE49-F238E27FC236}">
                <a16:creationId xmlns:a16="http://schemas.microsoft.com/office/drawing/2014/main" id="{286072F5-97C7-4FC2-B859-829C36FA1764}"/>
              </a:ext>
            </a:extLst>
          </p:cNvPr>
          <p:cNvSpPr/>
          <p:nvPr/>
        </p:nvSpPr>
        <p:spPr>
          <a:xfrm rot="16200000" flipH="1">
            <a:off x="11250229" y="5638061"/>
            <a:ext cx="790110" cy="1093432"/>
          </a:xfrm>
          <a:prstGeom prst="flowChartManualInput">
            <a:avLst/>
          </a:prstGeom>
          <a:solidFill>
            <a:srgbClr val="009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4035341F-7A47-4EEF-9D1E-61229A24965A}"/>
              </a:ext>
            </a:extLst>
          </p:cNvPr>
          <p:cNvSpPr txBox="1"/>
          <p:nvPr/>
        </p:nvSpPr>
        <p:spPr>
          <a:xfrm>
            <a:off x="324056" y="1472005"/>
            <a:ext cx="7452000" cy="4601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spcBef>
                <a:spcPts val="1200"/>
              </a:spcBef>
              <a:buClr>
                <a:schemeClr val="tx1"/>
              </a:buClr>
              <a:tabLst>
                <a:tab pos="542925" algn="l"/>
              </a:tabLst>
              <a:defRPr/>
            </a:pPr>
            <a:r>
              <a:rPr lang="cs-CZ" sz="2400" b="1" dirty="0">
                <a:solidFill>
                  <a:srgbClr val="009FDB"/>
                </a:solidFill>
              </a:rPr>
              <a:t>Elektrárna Chvaletice</a:t>
            </a:r>
          </a:p>
          <a:p>
            <a:pPr marL="285750" lvl="1" indent="-285750">
              <a:spcBef>
                <a:spcPts val="12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r>
              <a:rPr lang="cs-CZ" sz="1600" dirty="0">
                <a:solidFill>
                  <a:srgbClr val="002664"/>
                </a:solidFill>
              </a:rPr>
              <a:t>dnes elektrárna spalující hnědé uhlí</a:t>
            </a:r>
          </a:p>
          <a:p>
            <a:pPr marL="285750" lvl="1" indent="-285750">
              <a:spcBef>
                <a:spcPts val="12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r>
              <a:rPr lang="cs-CZ" sz="1600" dirty="0">
                <a:solidFill>
                  <a:srgbClr val="002664"/>
                </a:solidFill>
              </a:rPr>
              <a:t>změna technologie v roce 2018 – výsypné vozy byly nahrazeny nástavbami </a:t>
            </a:r>
            <a:r>
              <a:rPr lang="cs-CZ" sz="1600" dirty="0" err="1">
                <a:solidFill>
                  <a:srgbClr val="002664"/>
                </a:solidFill>
              </a:rPr>
              <a:t>Innofreight</a:t>
            </a:r>
            <a:endParaRPr lang="cs-CZ" sz="1600" dirty="0">
              <a:solidFill>
                <a:srgbClr val="002664"/>
              </a:solidFill>
            </a:endParaRPr>
          </a:p>
          <a:p>
            <a:pPr marL="285750" lvl="1" indent="-285750">
              <a:spcBef>
                <a:spcPts val="12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r>
              <a:rPr lang="cs-CZ" sz="1600" dirty="0">
                <a:solidFill>
                  <a:srgbClr val="002664"/>
                </a:solidFill>
              </a:rPr>
              <a:t>stejný objem zboží je přepravován menším počtem vlaků – úspora energie</a:t>
            </a:r>
          </a:p>
          <a:p>
            <a:pPr marL="285750" lvl="1" indent="-285750">
              <a:spcBef>
                <a:spcPts val="12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r>
              <a:rPr lang="cs-CZ" sz="1600" dirty="0">
                <a:solidFill>
                  <a:srgbClr val="002664"/>
                </a:solidFill>
              </a:rPr>
              <a:t>automatizovaná vykládka</a:t>
            </a:r>
          </a:p>
          <a:p>
            <a:pPr marL="285750" lvl="1" indent="-285750">
              <a:spcBef>
                <a:spcPts val="12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r>
              <a:rPr lang="cs-CZ" sz="1600" dirty="0">
                <a:solidFill>
                  <a:srgbClr val="002664"/>
                </a:solidFill>
              </a:rPr>
              <a:t>kapacitní železniční vlečka – úvahy o využití pro přepravy související s projektem Mangan Chvaletice (cirkulární ekonomika – vytěžení vytěženého)</a:t>
            </a:r>
          </a:p>
          <a:p>
            <a:pPr marL="0" lvl="1">
              <a:spcBef>
                <a:spcPts val="1200"/>
              </a:spcBef>
              <a:buClr>
                <a:schemeClr val="tx1"/>
              </a:buClr>
              <a:tabLst>
                <a:tab pos="542925" algn="l"/>
              </a:tabLst>
              <a:defRPr/>
            </a:pPr>
            <a:r>
              <a:rPr lang="cs-CZ" sz="2400" b="1" dirty="0">
                <a:solidFill>
                  <a:srgbClr val="009FDB"/>
                </a:solidFill>
              </a:rPr>
              <a:t>Elektrárna Opatovice</a:t>
            </a:r>
          </a:p>
          <a:p>
            <a:pPr marL="742950" lvl="2" indent="-285750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r>
              <a:rPr lang="cs-CZ" sz="1600" dirty="0">
                <a:solidFill>
                  <a:srgbClr val="002664"/>
                </a:solidFill>
              </a:rPr>
              <a:t>dnes elektrárna spalující hnědé uhlí – přeprava rovněž v nástavbách </a:t>
            </a:r>
            <a:r>
              <a:rPr lang="cs-CZ" sz="1600" dirty="0" err="1">
                <a:solidFill>
                  <a:srgbClr val="002664"/>
                </a:solidFill>
              </a:rPr>
              <a:t>Innofreight</a:t>
            </a:r>
            <a:endParaRPr lang="cs-CZ" sz="1600" dirty="0">
              <a:solidFill>
                <a:srgbClr val="002664"/>
              </a:solidFill>
            </a:endParaRPr>
          </a:p>
          <a:p>
            <a:pPr marL="742950" lvl="2" indent="-285750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r>
              <a:rPr lang="cs-CZ" sz="1600" dirty="0">
                <a:solidFill>
                  <a:srgbClr val="002664"/>
                </a:solidFill>
              </a:rPr>
              <a:t>projekt na výstavbu ZEVO</a:t>
            </a:r>
          </a:p>
          <a:p>
            <a:pPr marL="742950" lvl="2" indent="-285750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r>
              <a:rPr lang="cs-CZ" sz="1600" dirty="0">
                <a:solidFill>
                  <a:srgbClr val="002664"/>
                </a:solidFill>
              </a:rPr>
              <a:t>kapacitní železniční vlečka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7E15EDF9-E482-B87B-F224-8228CFA0A99E}"/>
              </a:ext>
            </a:extLst>
          </p:cNvPr>
          <p:cNvSpPr txBox="1"/>
          <p:nvPr/>
        </p:nvSpPr>
        <p:spPr>
          <a:xfrm>
            <a:off x="11449444" y="5915686"/>
            <a:ext cx="64730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6A37C295-2909-4F08-8A28-DBC1C543DE7C}" type="slidenum">
              <a:rPr lang="en-US" sz="3000" smtClean="0">
                <a:solidFill>
                  <a:schemeClr val="bg1"/>
                </a:solidFill>
              </a:rPr>
              <a:t>11</a:t>
            </a:fld>
            <a:endParaRPr lang="en-US" sz="3000" dirty="0">
              <a:solidFill>
                <a:schemeClr val="bg1"/>
              </a:solidFill>
            </a:endParaRP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5FDC9C68-2E3D-7A38-90BB-70BE45D5B11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59079" y="2022986"/>
            <a:ext cx="2998724" cy="1991690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821B2FB8-5BD6-0BD3-A924-424AC078878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59079" y="4302624"/>
            <a:ext cx="2998724" cy="1159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928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ývojový diagram: ruční vstup 3">
            <a:extLst>
              <a:ext uri="{FF2B5EF4-FFF2-40B4-BE49-F238E27FC236}">
                <a16:creationId xmlns:a16="http://schemas.microsoft.com/office/drawing/2014/main" id="{6F700935-7A40-4892-9B52-F1C4D8FAAF7C}"/>
              </a:ext>
            </a:extLst>
          </p:cNvPr>
          <p:cNvSpPr/>
          <p:nvPr/>
        </p:nvSpPr>
        <p:spPr>
          <a:xfrm rot="16200000" flipV="1">
            <a:off x="5006193" y="-8895"/>
            <a:ext cx="790110" cy="1944245"/>
          </a:xfrm>
          <a:prstGeom prst="flowChartManualInput">
            <a:avLst/>
          </a:prstGeom>
          <a:solidFill>
            <a:srgbClr val="009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3E7A15DF-826D-4C50-844C-A9F574F06914}"/>
              </a:ext>
            </a:extLst>
          </p:cNvPr>
          <p:cNvSpPr/>
          <p:nvPr/>
        </p:nvSpPr>
        <p:spPr>
          <a:xfrm>
            <a:off x="0" y="568170"/>
            <a:ext cx="4552950" cy="790110"/>
          </a:xfrm>
          <a:prstGeom prst="rect">
            <a:avLst/>
          </a:prstGeom>
          <a:solidFill>
            <a:srgbClr val="009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Zástupný symbol pro obsah 2"/>
          <p:cNvSpPr>
            <a:spLocks noGrp="1"/>
          </p:cNvSpPr>
          <p:nvPr>
            <p:ph idx="1"/>
          </p:nvPr>
        </p:nvSpPr>
        <p:spPr>
          <a:xfrm>
            <a:off x="364133" y="2323511"/>
            <a:ext cx="5764698" cy="7871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altLang="cs-CZ" sz="5000" b="1" dirty="0" err="1">
                <a:solidFill>
                  <a:srgbClr val="00B0F0"/>
                </a:solidFill>
              </a:rPr>
              <a:t>www.cdcargo.cz</a:t>
            </a:r>
            <a:endParaRPr lang="cs-CZ" altLang="cs-CZ" sz="5000" b="1" dirty="0">
              <a:solidFill>
                <a:srgbClr val="00B0F0"/>
              </a:solidFill>
            </a:endParaRPr>
          </a:p>
        </p:txBody>
      </p:sp>
      <p:sp>
        <p:nvSpPr>
          <p:cNvPr id="6" name="Zástupný symbol pro obsah 2"/>
          <p:cNvSpPr txBox="1">
            <a:spLocks/>
          </p:cNvSpPr>
          <p:nvPr/>
        </p:nvSpPr>
        <p:spPr>
          <a:xfrm>
            <a:off x="358292" y="3052430"/>
            <a:ext cx="6060800" cy="7871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altLang="cs-CZ" sz="3000" b="1" i="1" dirty="0" err="1">
                <a:solidFill>
                  <a:srgbClr val="002060"/>
                </a:solidFill>
              </a:rPr>
              <a:t>www.facebook.com</a:t>
            </a:r>
            <a:r>
              <a:rPr lang="cs-CZ" altLang="cs-CZ" sz="3000" b="1" i="1" dirty="0">
                <a:solidFill>
                  <a:srgbClr val="002060"/>
                </a:solidFill>
              </a:rPr>
              <a:t>/</a:t>
            </a:r>
            <a:r>
              <a:rPr lang="cs-CZ" altLang="cs-CZ" sz="3000" b="1" i="1" dirty="0" err="1">
                <a:solidFill>
                  <a:srgbClr val="002060"/>
                </a:solidFill>
              </a:rPr>
              <a:t>cdcargo.cz</a:t>
            </a:r>
            <a:endParaRPr lang="cs-CZ" altLang="cs-CZ" sz="3000" b="1" i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cs-CZ" altLang="cs-CZ" sz="3000" b="1" i="1" dirty="0" err="1">
                <a:solidFill>
                  <a:srgbClr val="002060"/>
                </a:solidFill>
              </a:rPr>
              <a:t>www.twitter.com</a:t>
            </a:r>
            <a:r>
              <a:rPr lang="cs-CZ" altLang="cs-CZ" sz="3000" b="1" i="1" dirty="0">
                <a:solidFill>
                  <a:srgbClr val="002060"/>
                </a:solidFill>
              </a:rPr>
              <a:t>/</a:t>
            </a:r>
            <a:r>
              <a:rPr lang="cs-CZ" altLang="cs-CZ" sz="3000" b="1" i="1" dirty="0" err="1">
                <a:solidFill>
                  <a:srgbClr val="002060"/>
                </a:solidFill>
              </a:rPr>
              <a:t>CDCargo</a:t>
            </a:r>
            <a:endParaRPr lang="cs-CZ" altLang="cs-CZ" sz="3000" b="1" i="1" dirty="0">
              <a:solidFill>
                <a:srgbClr val="002060"/>
              </a:solidFill>
            </a:endParaRPr>
          </a:p>
        </p:txBody>
      </p:sp>
      <p:sp>
        <p:nvSpPr>
          <p:cNvPr id="7" name="Vývojový diagram: ruční vstup 6">
            <a:extLst>
              <a:ext uri="{FF2B5EF4-FFF2-40B4-BE49-F238E27FC236}">
                <a16:creationId xmlns:a16="http://schemas.microsoft.com/office/drawing/2014/main" id="{09C9FC35-2E3B-405B-974C-A65FE9E18A74}"/>
              </a:ext>
            </a:extLst>
          </p:cNvPr>
          <p:cNvSpPr/>
          <p:nvPr/>
        </p:nvSpPr>
        <p:spPr>
          <a:xfrm rot="16200000" flipV="1">
            <a:off x="6796701" y="-284928"/>
            <a:ext cx="790110" cy="2496312"/>
          </a:xfrm>
          <a:prstGeom prst="flowChartManualInput">
            <a:avLst/>
          </a:prstGeom>
          <a:solidFill>
            <a:srgbClr val="009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0BA2BAC9-3A2A-8F41-59FB-4C724A9945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89362" y="5959060"/>
            <a:ext cx="2603808" cy="54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536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g"/></Relationships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76200"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D010AA49DDB1849954E4149DF9E8F5A" ma:contentTypeVersion="19" ma:contentTypeDescription="Vytvoří nový dokument" ma:contentTypeScope="" ma:versionID="efaa3d3033ad037526071d7f2dbbf62d">
  <xsd:schema xmlns:xsd="http://www.w3.org/2001/XMLSchema" xmlns:xs="http://www.w3.org/2001/XMLSchema" xmlns:p="http://schemas.microsoft.com/office/2006/metadata/properties" xmlns:ns2="c75abebe-b996-4deb-9754-a662d72f1e71" xmlns:ns3="ff7b73b4-01f0-4f4c-95ec-1d79baa31b31" targetNamespace="http://schemas.microsoft.com/office/2006/metadata/properties" ma:root="true" ma:fieldsID="b655afa3d3277fabc08ca2ee1b2c81e2" ns2:_="" ns3:_="">
    <xsd:import namespace="c75abebe-b996-4deb-9754-a662d72f1e71"/>
    <xsd:import namespace="ff7b73b4-01f0-4f4c-95ec-1d79baa31b3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pozn_x00e1_mka" minOccurs="0"/>
                <xsd:element ref="ns2:lcf76f155ced4ddcb4097134ff3c332f" minOccurs="0"/>
                <xsd:element ref="ns3:TaxCatchAll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5abebe-b996-4deb-9754-a662d72f1e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pozn_x00e1_mka" ma:index="17" nillable="true" ma:displayName="poznámka" ma:description="poznámky k souboru" ma:format="Dropdown" ma:internalName="pozn_x00e1_mka">
      <xsd:simpleType>
        <xsd:restriction base="dms:Note">
          <xsd:maxLength value="255"/>
        </xsd:restriction>
      </xsd:simpleType>
    </xsd:element>
    <xsd:element name="lcf76f155ced4ddcb4097134ff3c332f" ma:index="19" nillable="true" ma:taxonomy="true" ma:internalName="lcf76f155ced4ddcb4097134ff3c332f" ma:taxonomyFieldName="MediaServiceImageTags" ma:displayName="Značky obrázků" ma:readOnly="false" ma:fieldId="{5cf76f15-5ced-4ddc-b409-7134ff3c332f}" ma:taxonomyMulti="true" ma:sspId="ba5fd819-8e46-4791-bf7f-6e8470d5cd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7b73b4-01f0-4f4c-95ec-1d79baa31b3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43fd8ae1-bc4a-4d88-a9a3-790beff0ad93}" ma:internalName="TaxCatchAll" ma:showField="CatchAllData" ma:web="ff7b73b4-01f0-4f4c-95ec-1d79baa31b3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f7b73b4-01f0-4f4c-95ec-1d79baa31b31" xsi:nil="true"/>
    <pozn_x00e1_mka xmlns="c75abebe-b996-4deb-9754-a662d72f1e71" xsi:nil="true"/>
    <lcf76f155ced4ddcb4097134ff3c332f xmlns="c75abebe-b996-4deb-9754-a662d72f1e71">
      <Terms xmlns="http://schemas.microsoft.com/office/infopath/2007/PartnerControls"/>
    </lcf76f155ced4ddcb4097134ff3c332f>
    <SharedWithUsers xmlns="ff7b73b4-01f0-4f4c-95ec-1d79baa31b31">
      <UserInfo>
        <DisplayName/>
        <AccountId xsi:nil="true"/>
        <AccountType/>
      </UserInfo>
    </SharedWithUsers>
    <MediaLengthInSeconds xmlns="c75abebe-b996-4deb-9754-a662d72f1e71" xsi:nil="true"/>
  </documentManagement>
</p:properties>
</file>

<file path=customXml/itemProps1.xml><?xml version="1.0" encoding="utf-8"?>
<ds:datastoreItem xmlns:ds="http://schemas.openxmlformats.org/officeDocument/2006/customXml" ds:itemID="{452640F1-1A07-4FFF-99AB-8399FD9AC2AD}"/>
</file>

<file path=customXml/itemProps2.xml><?xml version="1.0" encoding="utf-8"?>
<ds:datastoreItem xmlns:ds="http://schemas.openxmlformats.org/officeDocument/2006/customXml" ds:itemID="{2B009813-E89A-4678-BE9F-CCCE60929E66}"/>
</file>

<file path=customXml/itemProps3.xml><?xml version="1.0" encoding="utf-8"?>
<ds:datastoreItem xmlns:ds="http://schemas.openxmlformats.org/officeDocument/2006/customXml" ds:itemID="{8369DCAF-F1DB-4DEC-991E-9651EB022EDC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23749</TotalTime>
  <Words>1171</Words>
  <Application>Microsoft Macintosh PowerPoint</Application>
  <PresentationFormat>Širokoúhlá obrazovka</PresentationFormat>
  <Paragraphs>147</Paragraphs>
  <Slides>12</Slides>
  <Notes>4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12</vt:i4>
      </vt:variant>
    </vt:vector>
  </HeadingPairs>
  <TitlesOfParts>
    <vt:vector size="20" baseType="lpstr">
      <vt:lpstr>Arial</vt:lpstr>
      <vt:lpstr>Calibri</vt:lpstr>
      <vt:lpstr>Calibri Light</vt:lpstr>
      <vt:lpstr>Corbel</vt:lpstr>
      <vt:lpstr>Wingdings</vt:lpstr>
      <vt:lpstr>Wingdings 2</vt:lpstr>
      <vt:lpstr>Motiv Office</vt:lpstr>
      <vt:lpstr>2_Motiv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Aneta Černá</dc:creator>
  <cp:lastModifiedBy>Tóth Tomáš, Ing.</cp:lastModifiedBy>
  <cp:revision>607</cp:revision>
  <cp:lastPrinted>2024-09-02T08:18:01Z</cp:lastPrinted>
  <dcterms:created xsi:type="dcterms:W3CDTF">2019-01-16T17:33:20Z</dcterms:created>
  <dcterms:modified xsi:type="dcterms:W3CDTF">2024-09-03T08:06:56Z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0x0101002D010AA49DDB1849954E4149DF9E8F5A</vt:lpwstr>
  </property>
  <property fmtid="{D5CDD505-2E9C-101B-9397-08002B2CF9AE}" pid="3" name="Order">
    <vt:r8>11498500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SourceUrl">
    <vt:lpwstr/>
  </property>
  <property fmtid="{D5CDD505-2E9C-101B-9397-08002B2CF9AE}" pid="7" name="_SharedFileIndex">
    <vt:lpwstr/>
  </property>
  <property fmtid="{D5CDD505-2E9C-101B-9397-08002B2CF9AE}" pid="8" name="ComplianceAssetId">
    <vt:lpwstr/>
  </property>
  <property fmtid="{D5CDD505-2E9C-101B-9397-08002B2CF9AE}" pid="9" name="TemplateUrl">
    <vt:lpwstr/>
  </property>
  <property fmtid="{D5CDD505-2E9C-101B-9397-08002B2CF9AE}" pid="10" name="_ExtendedDescription">
    <vt:lpwstr/>
  </property>
  <property fmtid="{D5CDD505-2E9C-101B-9397-08002B2CF9AE}" pid="11" name="TriggerFlowInfo">
    <vt:lpwstr/>
  </property>
  <property fmtid="{D5CDD505-2E9C-101B-9397-08002B2CF9AE}" pid="12" name="MediaServiceImageTags">
    <vt:lpwstr/>
  </property>
</Properties>
</file>